
<file path=[Content_Types].xml><?xml version="1.0" encoding="utf-8"?>
<Types xmlns="http://schemas.openxmlformats.org/package/2006/content-types">
  <Default Extension="png" ContentType="image/png"/>
  <Default Extension="png&amp;ehk="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8.jpg" ContentType="image/jpeg"/>
  <Override PartName="/ppt/media/image9.jpg" ContentType="image/jpeg"/>
  <Override PartName="/ppt/media/image10.jpg" ContentType="image/jpeg"/>
  <Override PartName="/ppt/media/image11.jpg" ContentType="image/jpeg"/>
  <Override PartName="/ppt/media/image12.jpg" ContentType="image/jpeg"/>
  <Override PartName="/ppt/media/image13.jpg" ContentType="image/jpeg"/>
  <Override PartName="/ppt/media/image14.jpg" ContentType="image/jpeg"/>
  <Override PartName="/ppt/media/image15.jpg" ContentType="image/jpeg"/>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3.xml" ContentType="application/vnd.openxmlformats-officedocument.presentationml.notesSlide+xml"/>
  <Override PartName="/ppt/media/image18.jpg" ContentType="image/jpeg"/>
  <Override PartName="/ppt/media/image23.jpg" ContentType="image/jpeg"/>
  <Override PartName="/ppt/media/image24.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257" r:id="rId5"/>
    <p:sldId id="258" r:id="rId6"/>
    <p:sldId id="269" r:id="rId7"/>
    <p:sldId id="265" r:id="rId8"/>
    <p:sldId id="274" r:id="rId9"/>
    <p:sldId id="276" r:id="rId10"/>
    <p:sldId id="279" r:id="rId11"/>
    <p:sldId id="275" r:id="rId12"/>
    <p:sldId id="280" r:id="rId13"/>
    <p:sldId id="277" r:id="rId14"/>
    <p:sldId id="282" r:id="rId15"/>
    <p:sldId id="283" r:id="rId16"/>
    <p:sldId id="284" r:id="rId17"/>
    <p:sldId id="285" r:id="rId18"/>
    <p:sldId id="281" r:id="rId19"/>
    <p:sldId id="287" r:id="rId20"/>
    <p:sldId id="288" r:id="rId21"/>
    <p:sldId id="286" r:id="rId22"/>
    <p:sldId id="289" r:id="rId23"/>
    <p:sldId id="290" r:id="rId24"/>
    <p:sldId id="295" r:id="rId25"/>
    <p:sldId id="268" r:id="rId26"/>
    <p:sldId id="292" r:id="rId27"/>
    <p:sldId id="293" r:id="rId28"/>
    <p:sldId id="294" r:id="rId29"/>
    <p:sldId id="29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varScale="1">
        <p:scale>
          <a:sx n="68" d="100"/>
          <a:sy n="68" d="100"/>
        </p:scale>
        <p:origin x="90" y="168"/>
      </p:cViewPr>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5" d="100"/>
          <a:sy n="95" d="100"/>
        </p:scale>
        <p:origin x="358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b="0" i="0" u="none" strike="noStrike" baseline="0">
                <a:effectLst/>
              </a:rPr>
              <a:t>If you don't participate in activities outside of school or home with other people...what keeps you from participating?</a:t>
            </a:r>
            <a:endParaRPr lang="en-US" sz="1200"/>
          </a:p>
        </c:rich>
      </c:tx>
      <c:overlay val="0"/>
      <c:spPr>
        <a:noFill/>
        <a:ln>
          <a:noFill/>
        </a:ln>
        <a:effectLst/>
      </c:spPr>
    </c:title>
    <c:autoTitleDeleted val="0"/>
    <c:plotArea>
      <c:layout/>
      <c:barChart>
        <c:barDir val="bar"/>
        <c:grouping val="clustered"/>
        <c:varyColors val="0"/>
        <c:ser>
          <c:idx val="0"/>
          <c:order val="0"/>
          <c:tx>
            <c:strRef>
              <c:f>Sheet1!$B$1</c:f>
              <c:strCache>
                <c:ptCount val="1"/>
                <c:pt idx="0">
                  <c:v>Listed as a "top 3" barrier to participation </c:v>
                </c:pt>
              </c:strCache>
            </c:strRef>
          </c:tx>
          <c:spPr>
            <a:solidFill>
              <a:schemeClr val="accent1"/>
            </a:solidFill>
            <a:ln>
              <a:noFill/>
            </a:ln>
            <a:effectLst/>
          </c:spPr>
          <c:invertIfNegative val="0"/>
          <c:cat>
            <c:strRef>
              <c:f>Sheet1!$A$2:$A$18</c:f>
              <c:strCache>
                <c:ptCount val="17"/>
                <c:pt idx="0">
                  <c:v>not enough time</c:v>
                </c:pt>
                <c:pt idx="1">
                  <c:v>hard for me to focus</c:v>
                </c:pt>
                <c:pt idx="2">
                  <c:v>not enough energy</c:v>
                </c:pt>
                <c:pt idx="3">
                  <c:v>don't like/want to do things with other people</c:v>
                </c:pt>
                <c:pt idx="4">
                  <c:v>difficulty controling own behaviors</c:v>
                </c:pt>
                <c:pt idx="5">
                  <c:v>  not enough money</c:v>
                </c:pt>
                <c:pt idx="6">
                  <c:v>no transportation</c:v>
                </c:pt>
                <c:pt idx="7">
                  <c:v>inability or lack of confidence to participate independently</c:v>
                </c:pt>
                <c:pt idx="8">
                  <c:v>restricted interests</c:v>
                </c:pt>
                <c:pt idx="9">
                  <c:v>unaware of rec. &amp; leisure options in community</c:v>
                </c:pt>
                <c:pt idx="10">
                  <c:v>fear of what others think/doen't "fit in"</c:v>
                </c:pt>
                <c:pt idx="11">
                  <c:v>lacking skills needed for activity/activity is too difficult</c:v>
                </c:pt>
                <c:pt idx="12">
                  <c:v>lack of friends or friends interested in same activities</c:v>
                </c:pt>
                <c:pt idx="13">
                  <c:v>lack of parent/guardian ability to supervise</c:v>
                </c:pt>
                <c:pt idx="14">
                  <c:v>lack of community options of interest</c:v>
                </c:pt>
                <c:pt idx="15">
                  <c:v>options available are not age-appropriate</c:v>
                </c:pt>
                <c:pt idx="16">
                  <c:v>Other</c:v>
                </c:pt>
              </c:strCache>
            </c:strRef>
          </c:cat>
          <c:val>
            <c:numRef>
              <c:f>Sheet1!$B$2:$B$18</c:f>
              <c:numCache>
                <c:formatCode>General</c:formatCode>
                <c:ptCount val="17"/>
                <c:pt idx="0">
                  <c:v>3</c:v>
                </c:pt>
                <c:pt idx="1">
                  <c:v>0</c:v>
                </c:pt>
                <c:pt idx="2">
                  <c:v>1</c:v>
                </c:pt>
                <c:pt idx="3">
                  <c:v>1</c:v>
                </c:pt>
                <c:pt idx="4">
                  <c:v>2</c:v>
                </c:pt>
                <c:pt idx="5">
                  <c:v>1</c:v>
                </c:pt>
                <c:pt idx="6">
                  <c:v>3</c:v>
                </c:pt>
                <c:pt idx="7">
                  <c:v>1</c:v>
                </c:pt>
                <c:pt idx="8">
                  <c:v>1</c:v>
                </c:pt>
                <c:pt idx="9">
                  <c:v>1</c:v>
                </c:pt>
                <c:pt idx="10">
                  <c:v>2</c:v>
                </c:pt>
                <c:pt idx="11">
                  <c:v>0</c:v>
                </c:pt>
                <c:pt idx="12">
                  <c:v>1</c:v>
                </c:pt>
                <c:pt idx="13">
                  <c:v>0</c:v>
                </c:pt>
                <c:pt idx="14">
                  <c:v>0</c:v>
                </c:pt>
                <c:pt idx="15">
                  <c:v>0</c:v>
                </c:pt>
                <c:pt idx="16">
                  <c:v>1</c:v>
                </c:pt>
              </c:numCache>
            </c:numRef>
          </c:val>
          <c:extLst>
            <c:ext xmlns:c16="http://schemas.microsoft.com/office/drawing/2014/chart" uri="{C3380CC4-5D6E-409C-BE32-E72D297353CC}">
              <c16:uniqueId val="{00000000-BAE4-48EB-A82D-0A17D636E172}"/>
            </c:ext>
          </c:extLst>
        </c:ser>
        <c:ser>
          <c:idx val="1"/>
          <c:order val="1"/>
          <c:tx>
            <c:strRef>
              <c:f>Sheet1!$C$1</c:f>
              <c:strCache>
                <c:ptCount val="1"/>
                <c:pt idx="0">
                  <c:v>Barrier to participation</c:v>
                </c:pt>
              </c:strCache>
            </c:strRef>
          </c:tx>
          <c:spPr>
            <a:solidFill>
              <a:schemeClr val="accent2"/>
            </a:solidFill>
            <a:ln>
              <a:noFill/>
            </a:ln>
            <a:effectLst/>
          </c:spPr>
          <c:invertIfNegative val="0"/>
          <c:cat>
            <c:strRef>
              <c:f>Sheet1!$A$2:$A$18</c:f>
              <c:strCache>
                <c:ptCount val="17"/>
                <c:pt idx="0">
                  <c:v>not enough time</c:v>
                </c:pt>
                <c:pt idx="1">
                  <c:v>hard for me to focus</c:v>
                </c:pt>
                <c:pt idx="2">
                  <c:v>not enough energy</c:v>
                </c:pt>
                <c:pt idx="3">
                  <c:v>don't like/want to do things with other people</c:v>
                </c:pt>
                <c:pt idx="4">
                  <c:v>difficulty controling own behaviors</c:v>
                </c:pt>
                <c:pt idx="5">
                  <c:v>  not enough money</c:v>
                </c:pt>
                <c:pt idx="6">
                  <c:v>no transportation</c:v>
                </c:pt>
                <c:pt idx="7">
                  <c:v>inability or lack of confidence to participate independently</c:v>
                </c:pt>
                <c:pt idx="8">
                  <c:v>restricted interests</c:v>
                </c:pt>
                <c:pt idx="9">
                  <c:v>unaware of rec. &amp; leisure options in community</c:v>
                </c:pt>
                <c:pt idx="10">
                  <c:v>fear of what others think/doen't "fit in"</c:v>
                </c:pt>
                <c:pt idx="11">
                  <c:v>lacking skills needed for activity/activity is too difficult</c:v>
                </c:pt>
                <c:pt idx="12">
                  <c:v>lack of friends or friends interested in same activities</c:v>
                </c:pt>
                <c:pt idx="13">
                  <c:v>lack of parent/guardian ability to supervise</c:v>
                </c:pt>
                <c:pt idx="14">
                  <c:v>lack of community options of interest</c:v>
                </c:pt>
                <c:pt idx="15">
                  <c:v>options available are not age-appropriate</c:v>
                </c:pt>
                <c:pt idx="16">
                  <c:v>Other</c:v>
                </c:pt>
              </c:strCache>
            </c:strRef>
          </c:cat>
          <c:val>
            <c:numRef>
              <c:f>Sheet1!$C$2:$C$18</c:f>
              <c:numCache>
                <c:formatCode>General</c:formatCode>
                <c:ptCount val="17"/>
                <c:pt idx="0">
                  <c:v>5</c:v>
                </c:pt>
                <c:pt idx="1">
                  <c:v>2</c:v>
                </c:pt>
                <c:pt idx="2">
                  <c:v>2</c:v>
                </c:pt>
                <c:pt idx="3">
                  <c:v>2</c:v>
                </c:pt>
                <c:pt idx="4">
                  <c:v>4</c:v>
                </c:pt>
                <c:pt idx="5">
                  <c:v>1</c:v>
                </c:pt>
                <c:pt idx="6">
                  <c:v>3</c:v>
                </c:pt>
                <c:pt idx="7">
                  <c:v>1</c:v>
                </c:pt>
                <c:pt idx="8">
                  <c:v>2</c:v>
                </c:pt>
                <c:pt idx="9">
                  <c:v>1</c:v>
                </c:pt>
                <c:pt idx="10">
                  <c:v>4</c:v>
                </c:pt>
                <c:pt idx="11">
                  <c:v>1</c:v>
                </c:pt>
                <c:pt idx="12">
                  <c:v>2</c:v>
                </c:pt>
                <c:pt idx="13">
                  <c:v>0</c:v>
                </c:pt>
                <c:pt idx="14">
                  <c:v>0</c:v>
                </c:pt>
                <c:pt idx="15">
                  <c:v>0</c:v>
                </c:pt>
                <c:pt idx="16">
                  <c:v>2</c:v>
                </c:pt>
              </c:numCache>
            </c:numRef>
          </c:val>
          <c:extLst>
            <c:ext xmlns:c16="http://schemas.microsoft.com/office/drawing/2014/chart" uri="{C3380CC4-5D6E-409C-BE32-E72D297353CC}">
              <c16:uniqueId val="{00000001-BAE4-48EB-A82D-0A17D636E172}"/>
            </c:ext>
          </c:extLst>
        </c:ser>
        <c:dLbls>
          <c:showLegendKey val="0"/>
          <c:showVal val="0"/>
          <c:showCatName val="0"/>
          <c:showSerName val="0"/>
          <c:showPercent val="0"/>
          <c:showBubbleSize val="0"/>
        </c:dLbls>
        <c:gapWidth val="182"/>
        <c:axId val="159449856"/>
        <c:axId val="159451392"/>
      </c:barChart>
      <c:catAx>
        <c:axId val="1594498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451392"/>
        <c:crosses val="autoZero"/>
        <c:auto val="1"/>
        <c:lblAlgn val="ctr"/>
        <c:lblOffset val="100"/>
        <c:noMultiLvlLbl val="0"/>
      </c:catAx>
      <c:valAx>
        <c:axId val="159451392"/>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44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25400" cap="flat" cmpd="sng" algn="ctr">
      <a:solidFill>
        <a:schemeClr val="tx1"/>
      </a:solidFill>
      <a:round/>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baseline="0">
                <a:effectLst/>
              </a:rPr>
              <a:t>What do you think would help you participate more in your community in activities with other people?</a:t>
            </a:r>
            <a:endParaRPr lang="en-US"/>
          </a:p>
        </c:rich>
      </c:tx>
      <c:overlay val="0"/>
      <c:spPr>
        <a:noFill/>
        <a:ln>
          <a:noFill/>
        </a:ln>
        <a:effectLst/>
      </c:spPr>
    </c:title>
    <c:autoTitleDeleted val="0"/>
    <c:plotArea>
      <c:layout/>
      <c:barChart>
        <c:barDir val="bar"/>
        <c:grouping val="clustered"/>
        <c:varyColors val="0"/>
        <c:ser>
          <c:idx val="0"/>
          <c:order val="0"/>
          <c:tx>
            <c:strRef>
              <c:f>Sheet1!$B$1</c:f>
              <c:strCache>
                <c:ptCount val="1"/>
                <c:pt idx="0">
                  <c:v> Listed as "top 3" things to help</c:v>
                </c:pt>
              </c:strCache>
            </c:strRef>
          </c:tx>
          <c:spPr>
            <a:solidFill>
              <a:schemeClr val="accent1"/>
            </a:solidFill>
            <a:ln>
              <a:noFill/>
            </a:ln>
            <a:effectLst/>
          </c:spPr>
          <c:invertIfNegative val="0"/>
          <c:cat>
            <c:strRef>
              <c:f>Sheet1!$A$2:$A$13</c:f>
              <c:strCache>
                <c:ptCount val="12"/>
                <c:pt idx="0">
                  <c:v>more options of interest</c:v>
                </c:pt>
                <c:pt idx="1">
                  <c:v>more info on available options in community</c:v>
                </c:pt>
                <c:pt idx="2">
                  <c:v>more age-appropriate options</c:v>
                </c:pt>
                <c:pt idx="3">
                  <c:v>more support from family/friends</c:v>
                </c:pt>
                <c:pt idx="4">
                  <c:v>including technology/electronics in activities</c:v>
                </c:pt>
                <c:pt idx="5">
                  <c:v>other people understanding my disability</c:v>
                </c:pt>
                <c:pt idx="6">
                  <c:v>teach me social skills/other skills needed</c:v>
                </c:pt>
                <c:pt idx="7">
                  <c:v>someone else planned activities for me</c:v>
                </c:pt>
                <c:pt idx="8">
                  <c:v>others let me make my own decisions</c:v>
                </c:pt>
                <c:pt idx="9">
                  <c:v>more available transportation</c:v>
                </c:pt>
                <c:pt idx="10">
                  <c:v>more money/less expensive activities</c:v>
                </c:pt>
                <c:pt idx="11">
                  <c:v>other</c:v>
                </c:pt>
              </c:strCache>
            </c:strRef>
          </c:cat>
          <c:val>
            <c:numRef>
              <c:f>Sheet1!$B$2:$B$13</c:f>
              <c:numCache>
                <c:formatCode>General</c:formatCode>
                <c:ptCount val="12"/>
                <c:pt idx="0">
                  <c:v>3</c:v>
                </c:pt>
                <c:pt idx="1">
                  <c:v>0</c:v>
                </c:pt>
                <c:pt idx="2">
                  <c:v>1</c:v>
                </c:pt>
                <c:pt idx="3">
                  <c:v>4</c:v>
                </c:pt>
                <c:pt idx="4">
                  <c:v>3</c:v>
                </c:pt>
                <c:pt idx="5">
                  <c:v>3</c:v>
                </c:pt>
                <c:pt idx="6">
                  <c:v>0</c:v>
                </c:pt>
                <c:pt idx="7">
                  <c:v>0</c:v>
                </c:pt>
                <c:pt idx="8">
                  <c:v>0</c:v>
                </c:pt>
                <c:pt idx="9">
                  <c:v>2</c:v>
                </c:pt>
                <c:pt idx="10">
                  <c:v>1</c:v>
                </c:pt>
                <c:pt idx="11">
                  <c:v>1</c:v>
                </c:pt>
              </c:numCache>
            </c:numRef>
          </c:val>
          <c:extLst>
            <c:ext xmlns:c16="http://schemas.microsoft.com/office/drawing/2014/chart" uri="{C3380CC4-5D6E-409C-BE32-E72D297353CC}">
              <c16:uniqueId val="{00000000-D38A-4EE8-ADA9-554C74CEF3EE}"/>
            </c:ext>
          </c:extLst>
        </c:ser>
        <c:ser>
          <c:idx val="1"/>
          <c:order val="1"/>
          <c:tx>
            <c:strRef>
              <c:f>Sheet1!$C$1</c:f>
              <c:strCache>
                <c:ptCount val="1"/>
                <c:pt idx="0">
                  <c:v>  Would help motivate/increase participation </c:v>
                </c:pt>
              </c:strCache>
            </c:strRef>
          </c:tx>
          <c:spPr>
            <a:solidFill>
              <a:schemeClr val="accent2"/>
            </a:solidFill>
            <a:ln>
              <a:noFill/>
            </a:ln>
            <a:effectLst/>
          </c:spPr>
          <c:invertIfNegative val="0"/>
          <c:cat>
            <c:strRef>
              <c:f>Sheet1!$A$2:$A$13</c:f>
              <c:strCache>
                <c:ptCount val="12"/>
                <c:pt idx="0">
                  <c:v>more options of interest</c:v>
                </c:pt>
                <c:pt idx="1">
                  <c:v>more info on available options in community</c:v>
                </c:pt>
                <c:pt idx="2">
                  <c:v>more age-appropriate options</c:v>
                </c:pt>
                <c:pt idx="3">
                  <c:v>more support from family/friends</c:v>
                </c:pt>
                <c:pt idx="4">
                  <c:v>including technology/electronics in activities</c:v>
                </c:pt>
                <c:pt idx="5">
                  <c:v>other people understanding my disability</c:v>
                </c:pt>
                <c:pt idx="6">
                  <c:v>teach me social skills/other skills needed</c:v>
                </c:pt>
                <c:pt idx="7">
                  <c:v>someone else planned activities for me</c:v>
                </c:pt>
                <c:pt idx="8">
                  <c:v>others let me make my own decisions</c:v>
                </c:pt>
                <c:pt idx="9">
                  <c:v>more available transportation</c:v>
                </c:pt>
                <c:pt idx="10">
                  <c:v>more money/less expensive activities</c:v>
                </c:pt>
                <c:pt idx="11">
                  <c:v>other</c:v>
                </c:pt>
              </c:strCache>
            </c:strRef>
          </c:cat>
          <c:val>
            <c:numRef>
              <c:f>Sheet1!$C$2:$C$13</c:f>
              <c:numCache>
                <c:formatCode>General</c:formatCode>
                <c:ptCount val="12"/>
                <c:pt idx="0">
                  <c:v>5</c:v>
                </c:pt>
                <c:pt idx="1">
                  <c:v>4</c:v>
                </c:pt>
                <c:pt idx="2">
                  <c:v>3</c:v>
                </c:pt>
                <c:pt idx="3">
                  <c:v>5</c:v>
                </c:pt>
                <c:pt idx="4">
                  <c:v>5</c:v>
                </c:pt>
                <c:pt idx="5">
                  <c:v>6</c:v>
                </c:pt>
                <c:pt idx="6">
                  <c:v>2</c:v>
                </c:pt>
                <c:pt idx="7">
                  <c:v>0</c:v>
                </c:pt>
                <c:pt idx="8">
                  <c:v>2</c:v>
                </c:pt>
                <c:pt idx="9">
                  <c:v>3</c:v>
                </c:pt>
                <c:pt idx="10">
                  <c:v>2</c:v>
                </c:pt>
                <c:pt idx="11">
                  <c:v>2</c:v>
                </c:pt>
              </c:numCache>
            </c:numRef>
          </c:val>
          <c:extLst>
            <c:ext xmlns:c16="http://schemas.microsoft.com/office/drawing/2014/chart" uri="{C3380CC4-5D6E-409C-BE32-E72D297353CC}">
              <c16:uniqueId val="{00000001-D38A-4EE8-ADA9-554C74CEF3EE}"/>
            </c:ext>
          </c:extLst>
        </c:ser>
        <c:dLbls>
          <c:showLegendKey val="0"/>
          <c:showVal val="0"/>
          <c:showCatName val="0"/>
          <c:showSerName val="0"/>
          <c:showPercent val="0"/>
          <c:showBubbleSize val="0"/>
        </c:dLbls>
        <c:gapWidth val="182"/>
        <c:axId val="162010240"/>
        <c:axId val="162011776"/>
      </c:barChart>
      <c:catAx>
        <c:axId val="1620102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2011776"/>
        <c:crosses val="autoZero"/>
        <c:auto val="1"/>
        <c:lblAlgn val="ctr"/>
        <c:lblOffset val="100"/>
        <c:noMultiLvlLbl val="0"/>
      </c:catAx>
      <c:valAx>
        <c:axId val="162011776"/>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201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25400" cap="flat" cmpd="sng" algn="ctr">
      <a:solidFill>
        <a:schemeClr val="tx1"/>
      </a:solidFill>
      <a:round/>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What other activities do you like to do for fun?</c:v>
                </c:pt>
              </c:strCache>
            </c:strRef>
          </c:tx>
          <c:spPr>
            <a:solidFill>
              <a:schemeClr val="accent1"/>
            </a:solidFill>
            <a:ln>
              <a:noFill/>
            </a:ln>
            <a:effectLst/>
          </c:spPr>
          <c:invertIfNegative val="0"/>
          <c:cat>
            <c:strRef>
              <c:f>Sheet1!$A$2:$A$12</c:f>
              <c:strCache>
                <c:ptCount val="11"/>
                <c:pt idx="0">
                  <c:v>play video games</c:v>
                </c:pt>
                <c:pt idx="1">
                  <c:v> watch tv/videos/movies</c:v>
                </c:pt>
                <c:pt idx="2">
                  <c:v>read books</c:v>
                </c:pt>
                <c:pt idx="3">
                  <c:v> surf the internet</c:v>
                </c:pt>
                <c:pt idx="4">
                  <c:v> build with Legos or do puzzles</c:v>
                </c:pt>
                <c:pt idx="5">
                  <c:v>listen to music</c:v>
                </c:pt>
                <c:pt idx="6">
                  <c:v>volunteer</c:v>
                </c:pt>
                <c:pt idx="7">
                  <c:v>play an instrument, sing or dance</c:v>
                </c:pt>
                <c:pt idx="8">
                  <c:v>participate in a youth group with peers</c:v>
                </c:pt>
                <c:pt idx="9">
                  <c:v> go to religious events</c:v>
                </c:pt>
                <c:pt idx="10">
                  <c:v>Other</c:v>
                </c:pt>
              </c:strCache>
            </c:strRef>
          </c:cat>
          <c:val>
            <c:numRef>
              <c:f>Sheet1!$B$2:$B$12</c:f>
              <c:numCache>
                <c:formatCode>General</c:formatCode>
                <c:ptCount val="11"/>
                <c:pt idx="0">
                  <c:v>7</c:v>
                </c:pt>
                <c:pt idx="1">
                  <c:v>9</c:v>
                </c:pt>
                <c:pt idx="2">
                  <c:v>5</c:v>
                </c:pt>
                <c:pt idx="3">
                  <c:v>5</c:v>
                </c:pt>
                <c:pt idx="4">
                  <c:v>2</c:v>
                </c:pt>
                <c:pt idx="5">
                  <c:v>7</c:v>
                </c:pt>
                <c:pt idx="6">
                  <c:v>1</c:v>
                </c:pt>
                <c:pt idx="7">
                  <c:v>2</c:v>
                </c:pt>
                <c:pt idx="8">
                  <c:v>0</c:v>
                </c:pt>
                <c:pt idx="9">
                  <c:v>0</c:v>
                </c:pt>
                <c:pt idx="10">
                  <c:v>1</c:v>
                </c:pt>
              </c:numCache>
            </c:numRef>
          </c:val>
          <c:extLst>
            <c:ext xmlns:c16="http://schemas.microsoft.com/office/drawing/2014/chart" uri="{C3380CC4-5D6E-409C-BE32-E72D297353CC}">
              <c16:uniqueId val="{00000000-B1CD-4BA3-A6D8-E44E69C86743}"/>
            </c:ext>
          </c:extLst>
        </c:ser>
        <c:dLbls>
          <c:showLegendKey val="0"/>
          <c:showVal val="0"/>
          <c:showCatName val="0"/>
          <c:showSerName val="0"/>
          <c:showPercent val="0"/>
          <c:showBubbleSize val="0"/>
        </c:dLbls>
        <c:gapWidth val="182"/>
        <c:axId val="157595136"/>
        <c:axId val="157596672"/>
      </c:barChart>
      <c:catAx>
        <c:axId val="1575951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7596672"/>
        <c:crosses val="autoZero"/>
        <c:auto val="1"/>
        <c:lblAlgn val="ctr"/>
        <c:lblOffset val="100"/>
        <c:noMultiLvlLbl val="0"/>
      </c:catAx>
      <c:valAx>
        <c:axId val="157596672"/>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759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25400" cap="flat" cmpd="sng" algn="ctr">
      <a:solidFill>
        <a:schemeClr val="tx1"/>
      </a:solidFill>
      <a:round/>
    </a:ln>
    <a:effectLst/>
  </c:spPr>
  <c:txPr>
    <a:bodyPr/>
    <a:lstStyle/>
    <a:p>
      <a:pPr>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BE2AAA-2CC7-4F9C-A8C6-8B9F2A3E9EF0}" type="datetimeFigureOut">
              <a:rPr lang="en-US" smtClean="0"/>
              <a:t>9/3/2018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0AD62A-9EE1-43E3-A7E5-D268F71DF3EB}" type="slidenum">
              <a:rPr lang="en-US" smtClean="0"/>
              <a:t>‹#›</a:t>
            </a:fld>
            <a:endParaRPr lang="en-US"/>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7ADBA-1AC7-4CD6-8AFF-4E8087BA5487}" type="datetimeFigureOut">
              <a:rPr lang="en-US" smtClean="0"/>
              <a:t>9/3/2018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4C2EF-8A97-4DAF-B099-E567883644D6}" type="slidenum">
              <a:rPr lang="en-US" smtClean="0"/>
              <a:t>‹#›</a:t>
            </a:fld>
            <a:endParaRPr lang="en-US"/>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t>
            </a:r>
            <a:r>
              <a:rPr lang="en-US" dirty="0"/>
              <a:t>To change images on this slide, select a picture and delete it. Then click the Insert Picture icon</a:t>
            </a:r>
            <a:r>
              <a:rPr lang="en-US" baseline="0" dirty="0"/>
              <a:t> </a:t>
            </a:r>
            <a:r>
              <a:rPr lang="en-US" dirty="0"/>
              <a:t>in the placeholder to insert your own image.</a:t>
            </a:r>
          </a:p>
        </p:txBody>
      </p:sp>
      <p:sp>
        <p:nvSpPr>
          <p:cNvPr id="4" name="Slide Number Placeholder 3"/>
          <p:cNvSpPr>
            <a:spLocks noGrp="1"/>
          </p:cNvSpPr>
          <p:nvPr>
            <p:ph type="sldNum" sz="quarter" idx="10"/>
          </p:nvPr>
        </p:nvSpPr>
        <p:spPr/>
        <p:txBody>
          <a:bodyPr/>
          <a:lstStyle/>
          <a:p>
            <a:fld id="{5534C2EF-8A97-4DAF-B099-E567883644D6}" type="slidenum">
              <a:rPr lang="en-US" smtClean="0"/>
              <a:t>4</a:t>
            </a:fld>
            <a:endParaRPr lang="en-US"/>
          </a:p>
        </p:txBody>
      </p:sp>
    </p:spTree>
    <p:extLst>
      <p:ext uri="{BB962C8B-B14F-4D97-AF65-F5344CB8AC3E}">
        <p14:creationId xmlns:p14="http://schemas.microsoft.com/office/powerpoint/2010/main" val="3886014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t>
            </a:r>
            <a:r>
              <a:rPr lang="en-US" dirty="0"/>
              <a:t>To change images on this slide, select a picture and delete it. Then click the Insert Picture icon</a:t>
            </a:r>
            <a:r>
              <a:rPr lang="en-US" baseline="0" dirty="0"/>
              <a:t> </a:t>
            </a:r>
            <a:r>
              <a:rPr lang="en-US" dirty="0"/>
              <a:t>in the placeholder to insert your own image.</a:t>
            </a:r>
          </a:p>
        </p:txBody>
      </p:sp>
      <p:sp>
        <p:nvSpPr>
          <p:cNvPr id="4" name="Slide Number Placeholder 3"/>
          <p:cNvSpPr>
            <a:spLocks noGrp="1"/>
          </p:cNvSpPr>
          <p:nvPr>
            <p:ph type="sldNum" sz="quarter" idx="10"/>
          </p:nvPr>
        </p:nvSpPr>
        <p:spPr/>
        <p:txBody>
          <a:bodyPr/>
          <a:lstStyle/>
          <a:p>
            <a:fld id="{5534C2EF-8A97-4DAF-B099-E567883644D6}" type="slidenum">
              <a:rPr lang="en-US" smtClean="0"/>
              <a:t>8</a:t>
            </a:fld>
            <a:endParaRPr lang="en-US"/>
          </a:p>
        </p:txBody>
      </p:sp>
    </p:spTree>
    <p:extLst>
      <p:ext uri="{BB962C8B-B14F-4D97-AF65-F5344CB8AC3E}">
        <p14:creationId xmlns:p14="http://schemas.microsoft.com/office/powerpoint/2010/main" val="3872608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t>
            </a:r>
            <a:r>
              <a:rPr lang="en-US" dirty="0"/>
              <a:t>To change images on this slide, select a picture and delete it. Then click the Insert Picture icon</a:t>
            </a:r>
            <a:r>
              <a:rPr lang="en-US" baseline="0" dirty="0"/>
              <a:t> </a:t>
            </a:r>
            <a:r>
              <a:rPr lang="en-US" dirty="0"/>
              <a:t>in the placeholder to insert your own image.</a:t>
            </a:r>
          </a:p>
        </p:txBody>
      </p:sp>
      <p:sp>
        <p:nvSpPr>
          <p:cNvPr id="4" name="Slide Number Placeholder 3"/>
          <p:cNvSpPr>
            <a:spLocks noGrp="1"/>
          </p:cNvSpPr>
          <p:nvPr>
            <p:ph type="sldNum" sz="quarter" idx="10"/>
          </p:nvPr>
        </p:nvSpPr>
        <p:spPr/>
        <p:txBody>
          <a:bodyPr/>
          <a:lstStyle/>
          <a:p>
            <a:fld id="{5534C2EF-8A97-4DAF-B099-E567883644D6}" type="slidenum">
              <a:rPr lang="en-US" smtClean="0"/>
              <a:t>22</a:t>
            </a:fld>
            <a:endParaRPr lang="en-US"/>
          </a:p>
        </p:txBody>
      </p:sp>
    </p:spTree>
    <p:extLst>
      <p:ext uri="{BB962C8B-B14F-4D97-AF65-F5344CB8AC3E}">
        <p14:creationId xmlns:p14="http://schemas.microsoft.com/office/powerpoint/2010/main" val="5532655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124" r="323" b="422"/>
          <a:stretch/>
        </p:blipFill>
        <p:spPr>
          <a:xfrm>
            <a:off x="1524" y="1"/>
            <a:ext cx="12188952" cy="6858000"/>
          </a:xfrm>
          <a:prstGeom prst="rect">
            <a:avLst/>
          </a:prstGeom>
        </p:spPr>
      </p:pic>
      <p:sp>
        <p:nvSpPr>
          <p:cNvPr id="2" name="Title 1"/>
          <p:cNvSpPr>
            <a:spLocks noGrp="1"/>
          </p:cNvSpPr>
          <p:nvPr>
            <p:ph type="ctrTitle"/>
          </p:nvPr>
        </p:nvSpPr>
        <p:spPr>
          <a:xfrm>
            <a:off x="838200" y="533400"/>
            <a:ext cx="8458200" cy="1828800"/>
          </a:xfrm>
        </p:spPr>
        <p:txBody>
          <a:bodyPr anchor="b">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838200" y="2438400"/>
            <a:ext cx="7086600" cy="914400"/>
          </a:xfrm>
        </p:spPr>
        <p:txBody>
          <a:bodyPr>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9/3/2018</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434" t="422"/>
          <a:stretch/>
        </p:blipFill>
        <p:spPr>
          <a:xfrm>
            <a:off x="0" y="0"/>
            <a:ext cx="12188952" cy="6857176"/>
          </a:xfrm>
          <a:prstGeom prst="rect">
            <a:avLst/>
          </a:prstGeom>
        </p:spPr>
      </p:pic>
      <p:sp>
        <p:nvSpPr>
          <p:cNvPr id="2" name="Title 1"/>
          <p:cNvSpPr>
            <a:spLocks noGrp="1"/>
          </p:cNvSpPr>
          <p:nvPr>
            <p:ph type="title"/>
          </p:nvPr>
        </p:nvSpPr>
        <p:spPr>
          <a:xfrm>
            <a:off x="3352800" y="533400"/>
            <a:ext cx="7315200" cy="1828800"/>
          </a:xfrm>
        </p:spPr>
        <p:txBody>
          <a:bodyPr anchor="b">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3352800" y="2438400"/>
            <a:ext cx="5486400" cy="914400"/>
          </a:xfrm>
        </p:spPr>
        <p:txBody>
          <a:bodyPr>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825625"/>
            <a:ext cx="4389120" cy="34747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78880" y="1825625"/>
            <a:ext cx="4389120" cy="34747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9/3/2018</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400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4000" y="2624666"/>
            <a:ext cx="4389120" cy="2675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7888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78880" y="2624666"/>
            <a:ext cx="4389120" cy="2675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7FC8593D-7C47-471E-A8DF-97AC4FFD13F5}" type="datetimeFigureOut">
              <a:rPr lang="en-US" smtClean="0"/>
              <a:t>9/3/2018</a:t>
            </a:fld>
            <a:endParaRPr lang="en-US"/>
          </a:p>
        </p:txBody>
      </p:sp>
      <p:sp>
        <p:nvSpPr>
          <p:cNvPr id="9" name="Slide Number Placeholder 8"/>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7FC8593D-7C47-471E-A8DF-97AC4FFD13F5}" type="datetimeFigureOut">
              <a:rPr lang="en-US" smtClean="0"/>
              <a:t>9/3/2018</a:t>
            </a:fld>
            <a:endParaRPr lang="en-US"/>
          </a:p>
        </p:txBody>
      </p:sp>
      <p:sp>
        <p:nvSpPr>
          <p:cNvPr id="5" name="Slide Number Placeholder 4"/>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7FC8593D-7C47-471E-A8DF-97AC4FFD13F5}" type="datetimeFigureOut">
              <a:rPr lang="en-US" smtClean="0"/>
              <a:t>9/3/2018</a:t>
            </a:fld>
            <a:endParaRPr lang="en-US"/>
          </a:p>
        </p:txBody>
      </p:sp>
      <p:sp>
        <p:nvSpPr>
          <p:cNvPr id="4" name="Slide Number Placeholder 3"/>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724400" y="1828800"/>
            <a:ext cx="5943600" cy="3476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23999" y="1828800"/>
            <a:ext cx="2926080" cy="3476625"/>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9/3/2018</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12" name="Picture Placeholder 11" descr="An empty placeholder to add an image. Click on the placeholder and select the image that you wish to add"/>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010400" y="2245995"/>
            <a:ext cx="3657600" cy="219456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9/3/2018</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wo Pictures with Captions">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791200"/>
            <a:ext cx="8115419" cy="7016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endParaRPr lang="en-US" dirty="0"/>
          </a:p>
        </p:txBody>
      </p:sp>
      <p:sp>
        <p:nvSpPr>
          <p:cNvPr id="7" name="Freeform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7" name="Text Placeholder 16"/>
          <p:cNvSpPr>
            <a:spLocks noGrp="1"/>
          </p:cNvSpPr>
          <p:nvPr>
            <p:ph type="body" sz="quarter" idx="14"/>
          </p:nvPr>
        </p:nvSpPr>
        <p:spPr>
          <a:xfrm>
            <a:off x="1028581"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Edit Master text styles</a:t>
            </a:r>
          </a:p>
        </p:txBody>
      </p:sp>
      <p:sp>
        <p:nvSpPr>
          <p:cNvPr id="18" name="Freeform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20" name="Text Placeholder 16"/>
          <p:cNvSpPr>
            <a:spLocks noGrp="1"/>
          </p:cNvSpPr>
          <p:nvPr>
            <p:ph type="body" sz="quarter" idx="16"/>
          </p:nvPr>
        </p:nvSpPr>
        <p:spPr>
          <a:xfrm>
            <a:off x="5566714"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Edit Master text styles</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hree Pictures with Caption">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en-US"/>
              <a:t>Click to edit Master title style</a:t>
            </a:r>
            <a:endParaRPr lang="en-US" dirty="0"/>
          </a:p>
        </p:txBody>
      </p:sp>
      <p:sp>
        <p:nvSpPr>
          <p:cNvPr id="7" name="Freeform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8" name="Freeform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17" name="Text Placeholder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Edit Master text styles</a:t>
            </a:r>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ve Pictures">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2" name="Title 1"/>
          <p:cNvSpPr>
            <a:spLocks noGrp="1"/>
          </p:cNvSpPr>
          <p:nvPr>
            <p:ph type="title"/>
          </p:nvPr>
        </p:nvSpPr>
        <p:spPr>
          <a:xfrm>
            <a:off x="9677400" y="365126"/>
            <a:ext cx="2133600" cy="15398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p>
        </p:txBody>
      </p:sp>
      <p:sp>
        <p:nvSpPr>
          <p:cNvPr id="8" name="Freeform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9" name="Picture Placeholder 8" descr="An empty placeholder to add an image. Click on the placeholder and select the image that you wish to add"/>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10" name="Freeform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1" name="Picture Placeholder 10" descr="An empty placeholder to add an image. Click on the placeholder and select the image that you wish to add"/>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4" name="Freeform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20" name="Freeform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descr="An empty placeholder to add an image. Click on the placeholder and select the image that you wish to add"/>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9/3/2018</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1828799" cy="49403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24000" y="365125"/>
            <a:ext cx="6858000" cy="49403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9/3/2018</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6" cstate="print">
            <a:extLst>
              <a:ext uri="{28A0092B-C50C-407E-A947-70E740481C1C}">
                <a14:useLocalDpi xmlns:a14="http://schemas.microsoft.com/office/drawing/2010/main" val="0"/>
              </a:ext>
            </a:extLst>
          </a:blip>
          <a:srcRect l="525" t="511" r="525" b="2999"/>
          <a:stretch/>
        </p:blipFill>
        <p:spPr>
          <a:xfrm>
            <a:off x="0" y="0"/>
            <a:ext cx="12188826" cy="6858000"/>
          </a:xfrm>
          <a:prstGeom prst="rect">
            <a:avLst/>
          </a:prstGeom>
        </p:spPr>
      </p:pic>
      <p:sp>
        <p:nvSpPr>
          <p:cNvPr id="2" name="Title Placeholder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100">
                <a:solidFill>
                  <a:schemeClr val="tx1"/>
                </a:solidFill>
              </a:defRPr>
            </a:lvl1pPr>
          </a:lstStyle>
          <a:p>
            <a:fld id="{7FC8593D-7C47-471E-A8DF-97AC4FFD13F5}" type="datetimeFigureOut">
              <a:rPr lang="en-US" smtClean="0"/>
              <a:pPr/>
              <a:t>9/3/2018</a:t>
            </a:fld>
            <a:endParaRPr lang="en-US" dirty="0"/>
          </a:p>
        </p:txBody>
      </p:sp>
      <p:sp>
        <p:nvSpPr>
          <p:cNvPr id="6" name="Slide Number Placeholder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100">
                <a:solidFill>
                  <a:schemeClr val="tx1"/>
                </a:solidFill>
              </a:defRPr>
            </a:lvl1p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amp;ehk="/><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hyperlink" Target="https://creativecommons.org/licenses/by-nc-sa/4.0/" TargetMode="External"/><Relationship Id="rId4" Type="http://schemas.openxmlformats.org/officeDocument/2006/relationships/hyperlink" Target="http://www.shoutoutuk.org/2014/08/14/negative-youth-portrayal-media/"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9.jpg"/><Relationship Id="rId4" Type="http://schemas.openxmlformats.org/officeDocument/2006/relationships/hyperlink" Target="http://sandburgevolution.wikispaces.com/Reproductive+Barrier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myaspieeyes.com" TargetMode="External"/><Relationship Id="rId2" Type="http://schemas.openxmlformats.org/officeDocument/2006/relationships/image" Target="../media/image10.jpg"/><Relationship Id="rId1" Type="http://schemas.openxmlformats.org/officeDocument/2006/relationships/slideLayout" Target="../slideLayouts/slideLayout11.xml"/><Relationship Id="rId6" Type="http://schemas.openxmlformats.org/officeDocument/2006/relationships/hyperlink" Target="https://creativecommons.org/licenses/by/4.0/" TargetMode="External"/><Relationship Id="rId5" Type="http://schemas.openxmlformats.org/officeDocument/2006/relationships/image" Target="../media/image12.jp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0.xml"/><Relationship Id="rId4" Type="http://schemas.openxmlformats.org/officeDocument/2006/relationships/hyperlink" Target="https://commons.wikimedia.org/wiki/File:What-should-I-do-now.jpg"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technofaq.org/posts/2017/05/why-list-building-is-important-for-business/" TargetMode="External"/><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hyperlink" Target="https://creativecommons.org/licenses/by-nc-sa/4.0/" TargetMode="Externa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hyperlink" Target="https://dmvautismcommunityresourceguide.school.blog/community-map/" TargetMode="External"/><Relationship Id="rId2" Type="http://schemas.openxmlformats.org/officeDocument/2006/relationships/image" Target="../media/image23.jpg"/><Relationship Id="rId1" Type="http://schemas.openxmlformats.org/officeDocument/2006/relationships/slideLayout" Target="../slideLayouts/slideLayout10.xml"/><Relationship Id="rId4" Type="http://schemas.openxmlformats.org/officeDocument/2006/relationships/hyperlink" Target="https://dmvautismcommunityresourceguide.school.blog/resource-guide/" TargetMode="External"/></Relationships>
</file>

<file path=ppt/slides/_rels/slide24.xml.rels><?xml version="1.0" encoding="UTF-8" standalone="yes"?>
<Relationships xmlns="http://schemas.openxmlformats.org/package/2006/relationships"><Relationship Id="rId2" Type="http://schemas.openxmlformats.org/officeDocument/2006/relationships/hyperlink" Target="http://dx.doi.org/10.1123/jpah.2013-0271"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a:t>Autism and Community Participation</a:t>
            </a:r>
          </a:p>
        </p:txBody>
      </p:sp>
      <p:sp>
        <p:nvSpPr>
          <p:cNvPr id="3" name="Subtitle 2"/>
          <p:cNvSpPr>
            <a:spLocks noGrp="1"/>
          </p:cNvSpPr>
          <p:nvPr>
            <p:ph type="subTitle" idx="1"/>
          </p:nvPr>
        </p:nvSpPr>
        <p:spPr>
          <a:xfrm>
            <a:off x="838200" y="2362200"/>
            <a:ext cx="4572000" cy="1219200"/>
          </a:xfrm>
        </p:spPr>
        <p:txBody>
          <a:bodyPr>
            <a:normAutofit/>
          </a:bodyPr>
          <a:lstStyle/>
          <a:p>
            <a:endParaRPr lang="en-US" sz="1600" dirty="0"/>
          </a:p>
          <a:p>
            <a:r>
              <a:rPr lang="en-US" sz="1900" dirty="0"/>
              <a:t>Presented by: Meghan Dworschak</a:t>
            </a:r>
          </a:p>
          <a:p>
            <a:r>
              <a:rPr lang="en-US" sz="1900" dirty="0"/>
              <a:t>The George Washington University</a:t>
            </a:r>
          </a:p>
        </p:txBody>
      </p:sp>
    </p:spTree>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57200"/>
            <a:ext cx="8077200" cy="1295400"/>
          </a:xfrm>
        </p:spPr>
        <p:txBody>
          <a:bodyPr/>
          <a:lstStyle/>
          <a:p>
            <a:r>
              <a:rPr lang="en-US" dirty="0"/>
              <a:t>What is Community Participation? </a:t>
            </a:r>
          </a:p>
        </p:txBody>
      </p:sp>
      <p:sp>
        <p:nvSpPr>
          <p:cNvPr id="3" name="Text Placeholder 2"/>
          <p:cNvSpPr>
            <a:spLocks noGrp="1"/>
          </p:cNvSpPr>
          <p:nvPr>
            <p:ph type="body" idx="1"/>
          </p:nvPr>
        </p:nvSpPr>
        <p:spPr>
          <a:xfrm>
            <a:off x="3352800" y="2438400"/>
            <a:ext cx="5486400" cy="2362200"/>
          </a:xfrm>
        </p:spPr>
        <p:txBody>
          <a:bodyPr>
            <a:normAutofit/>
          </a:bodyPr>
          <a:lstStyle/>
          <a:p>
            <a:pPr marL="342900" indent="-342900">
              <a:buFont typeface="Arial" panose="020B0604020202020204" pitchFamily="34" charset="0"/>
              <a:buChar char="•"/>
            </a:pPr>
            <a:r>
              <a:rPr lang="en-US" b="1" u="sng" dirty="0"/>
              <a:t>Participation</a:t>
            </a:r>
            <a:r>
              <a:rPr lang="en-US" b="1" dirty="0"/>
              <a:t> </a:t>
            </a:r>
            <a:r>
              <a:rPr lang="en-US" dirty="0"/>
              <a:t>is the act of taking part in or doing something</a:t>
            </a:r>
          </a:p>
          <a:p>
            <a:pPr marL="342900" indent="-342900">
              <a:buFont typeface="Arial" panose="020B0604020202020204" pitchFamily="34" charset="0"/>
              <a:buChar char="•"/>
            </a:pPr>
            <a:r>
              <a:rPr lang="en-US" dirty="0"/>
              <a:t>So, </a:t>
            </a:r>
            <a:r>
              <a:rPr lang="en-US" b="1" u="sng" dirty="0"/>
              <a:t>Community Participation </a:t>
            </a:r>
            <a:r>
              <a:rPr lang="en-US" dirty="0"/>
              <a:t>is when you take part in something within your community </a:t>
            </a:r>
          </a:p>
        </p:txBody>
      </p:sp>
    </p:spTree>
    <p:extLst>
      <p:ext uri="{BB962C8B-B14F-4D97-AF65-F5344CB8AC3E}">
        <p14:creationId xmlns:p14="http://schemas.microsoft.com/office/powerpoint/2010/main" val="68434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Recreation and Leisure</a:t>
            </a:r>
          </a:p>
        </p:txBody>
      </p:sp>
      <p:sp>
        <p:nvSpPr>
          <p:cNvPr id="3" name="Content Placeholder 2"/>
          <p:cNvSpPr>
            <a:spLocks noGrp="1"/>
          </p:cNvSpPr>
          <p:nvPr>
            <p:ph idx="1"/>
          </p:nvPr>
        </p:nvSpPr>
        <p:spPr/>
        <p:txBody>
          <a:bodyPr>
            <a:normAutofit/>
          </a:bodyPr>
          <a:lstStyle/>
          <a:p>
            <a:r>
              <a:rPr lang="en-US" sz="2400" dirty="0"/>
              <a:t>Today, I want to talk to you about participating in recreation and leisure activities within in your community </a:t>
            </a:r>
          </a:p>
          <a:p>
            <a:r>
              <a:rPr lang="en-US" sz="2400" dirty="0"/>
              <a:t>“Leisure participation for children and youth can be defined as involvement in formal and informal everyday voluntary activities of childhood performed in all types of environments </a:t>
            </a:r>
            <a:r>
              <a:rPr lang="en-US" sz="1800" dirty="0"/>
              <a:t>(Askari et al., 2015) </a:t>
            </a:r>
            <a:r>
              <a:rPr lang="en-US" sz="2400" dirty="0"/>
              <a:t>”. </a:t>
            </a:r>
          </a:p>
          <a:p>
            <a:r>
              <a:rPr lang="en-US" sz="2400" dirty="0"/>
              <a:t>In other words, this means </a:t>
            </a:r>
            <a:r>
              <a:rPr lang="en-US" sz="2400" b="1" u="sng" dirty="0"/>
              <a:t>anything you do for fun! </a:t>
            </a:r>
          </a:p>
        </p:txBody>
      </p:sp>
    </p:spTree>
    <p:extLst>
      <p:ext uri="{BB962C8B-B14F-4D97-AF65-F5344CB8AC3E}">
        <p14:creationId xmlns:p14="http://schemas.microsoft.com/office/powerpoint/2010/main" val="22003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9829800" cy="886786"/>
          </a:xfrm>
        </p:spPr>
        <p:txBody>
          <a:bodyPr>
            <a:normAutofit/>
          </a:bodyPr>
          <a:lstStyle/>
          <a:p>
            <a:r>
              <a:rPr lang="en-US" sz="4000" dirty="0"/>
              <a:t>Why is this important? </a:t>
            </a:r>
          </a:p>
        </p:txBody>
      </p:sp>
      <p:pic>
        <p:nvPicPr>
          <p:cNvPr id="8" name="Picture Placeholder 7"/>
          <p:cNvPicPr>
            <a:picLocks noGrp="1" noChangeAspect="1"/>
          </p:cNvPicPr>
          <p:nvPr>
            <p:ph type="pic" idx="1"/>
          </p:nvPr>
        </p:nvPicPr>
        <p:blipFill>
          <a:blip r:embed="rId3">
            <a:extLst>
              <a:ext uri="{837473B0-CC2E-450A-ABE3-18F120FF3D39}">
                <a1611:picAttrSrcUrl xmlns:a1611="http://schemas.microsoft.com/office/drawing/2016/11/main" r:id="rId4"/>
              </a:ext>
            </a:extLst>
          </a:blip>
          <a:stretch>
            <a:fillRect/>
          </a:stretch>
        </p:blipFill>
        <p:spPr>
          <a:xfrm>
            <a:off x="990600" y="1874520"/>
            <a:ext cx="5257800" cy="2937510"/>
          </a:xfrm>
        </p:spPr>
      </p:pic>
      <p:sp>
        <p:nvSpPr>
          <p:cNvPr id="3" name="Text Placeholder 2"/>
          <p:cNvSpPr>
            <a:spLocks noGrp="1"/>
          </p:cNvSpPr>
          <p:nvPr>
            <p:ph type="body" sz="half" idx="2"/>
          </p:nvPr>
        </p:nvSpPr>
        <p:spPr>
          <a:xfrm>
            <a:off x="6614162" y="1066800"/>
            <a:ext cx="4587238" cy="4343400"/>
          </a:xfrm>
        </p:spPr>
        <p:txBody>
          <a:bodyPr>
            <a:normAutofit lnSpcReduction="10000"/>
          </a:bodyPr>
          <a:lstStyle/>
          <a:p>
            <a:pPr marL="285750" indent="-285750">
              <a:buFont typeface="Arial" panose="020B0604020202020204" pitchFamily="34" charset="0"/>
              <a:buChar char="•"/>
            </a:pPr>
            <a:r>
              <a:rPr lang="en-US" sz="2400" dirty="0"/>
              <a:t>Participating in activities for enjoyment, or fun, are important for our health, well-being, and overall quality of life!</a:t>
            </a:r>
          </a:p>
          <a:p>
            <a:pPr marL="285750" indent="-285750">
              <a:buFont typeface="Arial" panose="020B0604020202020204" pitchFamily="34" charset="0"/>
              <a:buChar char="•"/>
            </a:pPr>
            <a:r>
              <a:rPr lang="en-US" sz="2400" dirty="0"/>
              <a:t>Basically…it’s good for your body and makes you happier</a:t>
            </a:r>
          </a:p>
          <a:p>
            <a:pPr marL="285750" indent="-285750">
              <a:buFont typeface="Arial" panose="020B0604020202020204" pitchFamily="34" charset="0"/>
              <a:buChar char="•"/>
            </a:pPr>
            <a:r>
              <a:rPr lang="en-US" sz="2400" dirty="0"/>
              <a:t>We get even better benefits from activities that keep us active (think sports), and when we do activities with other people in our community</a:t>
            </a:r>
          </a:p>
        </p:txBody>
      </p:sp>
      <p:sp>
        <p:nvSpPr>
          <p:cNvPr id="4" name="TextBox 3">
            <a:extLst>
              <a:ext uri="{FF2B5EF4-FFF2-40B4-BE49-F238E27FC236}">
                <a16:creationId xmlns:a16="http://schemas.microsoft.com/office/drawing/2014/main" id="{48E441A4-A5C4-4CDA-8203-5C9DA1349620}"/>
              </a:ext>
            </a:extLst>
          </p:cNvPr>
          <p:cNvSpPr txBox="1"/>
          <p:nvPr/>
        </p:nvSpPr>
        <p:spPr>
          <a:xfrm>
            <a:off x="1661160" y="5007918"/>
            <a:ext cx="3916680" cy="230832"/>
          </a:xfrm>
          <a:prstGeom prst="rect">
            <a:avLst/>
          </a:prstGeom>
          <a:noFill/>
        </p:spPr>
        <p:txBody>
          <a:bodyPr wrap="square" rtlCol="0">
            <a:spAutoFit/>
          </a:bodyPr>
          <a:lstStyle/>
          <a:p>
            <a:r>
              <a:rPr lang="en-US" sz="900" dirty="0">
                <a:hlinkClick r:id="rId4" tooltip="http://www.shoutoutuk.org/2014/08/14/negative-youth-portrayal-media/"/>
              </a:rPr>
              <a:t>This Photo</a:t>
            </a:r>
            <a:r>
              <a:rPr lang="en-US" sz="900" dirty="0"/>
              <a:t> by Unknown Author is licensed under </a:t>
            </a:r>
            <a:r>
              <a:rPr lang="en-US" sz="900" dirty="0">
                <a:hlinkClick r:id="rId5" tooltip="https://creativecommons.org/licenses/by-nc-sa/4.0/"/>
              </a:rPr>
              <a:t>CC BY-NC-SA</a:t>
            </a:r>
            <a:endParaRPr lang="en-US" sz="900" dirty="0"/>
          </a:p>
        </p:txBody>
      </p:sp>
    </p:spTree>
    <p:extLst>
      <p:ext uri="{BB962C8B-B14F-4D97-AF65-F5344CB8AC3E}">
        <p14:creationId xmlns:p14="http://schemas.microsoft.com/office/powerpoint/2010/main" val="233389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9829800" cy="854074"/>
          </a:xfrm>
        </p:spPr>
        <p:txBody>
          <a:bodyPr/>
          <a:lstStyle/>
          <a:p>
            <a:r>
              <a:rPr lang="en-US" dirty="0"/>
              <a:t>What does Autism have to do with it?!? </a:t>
            </a:r>
          </a:p>
        </p:txBody>
      </p:sp>
      <p:pic>
        <p:nvPicPr>
          <p:cNvPr id="6" name="Content Placeholder 5" descr="A close up of a logo&#10;&#10;Description generated with high confidence">
            <a:extLst>
              <a:ext uri="{FF2B5EF4-FFF2-40B4-BE49-F238E27FC236}">
                <a16:creationId xmlns:a16="http://schemas.microsoft.com/office/drawing/2014/main" id="{05B90879-B0D8-406F-AD42-1B96F3230EA9}"/>
              </a:ext>
            </a:extLst>
          </p:cNvPr>
          <p:cNvPicPr>
            <a:picLocks noGrp="1" noChangeAspect="1"/>
          </p:cNvPicPr>
          <p:nvPr>
            <p:ph idx="1"/>
          </p:nvPr>
        </p:nvPicPr>
        <p:blipFill>
          <a:blip r:embed="rId2"/>
          <a:stretch>
            <a:fillRect/>
          </a:stretch>
        </p:blipFill>
        <p:spPr>
          <a:xfrm>
            <a:off x="9396894" y="595920"/>
            <a:ext cx="1447800" cy="1435404"/>
          </a:xfrm>
        </p:spPr>
      </p:pic>
      <p:sp>
        <p:nvSpPr>
          <p:cNvPr id="4" name="Text Placeholder 3"/>
          <p:cNvSpPr>
            <a:spLocks noGrp="1"/>
          </p:cNvSpPr>
          <p:nvPr>
            <p:ph type="body" sz="half" idx="2"/>
          </p:nvPr>
        </p:nvSpPr>
        <p:spPr>
          <a:xfrm>
            <a:off x="533400" y="1447800"/>
            <a:ext cx="7467600" cy="3505200"/>
          </a:xfrm>
        </p:spPr>
        <p:txBody>
          <a:bodyPr>
            <a:normAutofit lnSpcReduction="10000"/>
          </a:bodyPr>
          <a:lstStyle/>
          <a:p>
            <a:pPr marL="285750" indent="-285750">
              <a:lnSpc>
                <a:spcPct val="120000"/>
              </a:lnSpc>
              <a:buFont typeface="Arial" panose="020B0604020202020204" pitchFamily="34" charset="0"/>
              <a:buChar char="•"/>
            </a:pPr>
            <a:r>
              <a:rPr lang="en-US" sz="2000" dirty="0"/>
              <a:t>Individuals with </a:t>
            </a:r>
            <a:r>
              <a:rPr lang="en-US" sz="2000" u="sng" dirty="0"/>
              <a:t>High Functioning Autism (HFA) or Asperger’s</a:t>
            </a:r>
            <a:r>
              <a:rPr lang="en-US" sz="2000" dirty="0"/>
              <a:t> are </a:t>
            </a:r>
            <a:r>
              <a:rPr lang="en-US" sz="2000" b="1" dirty="0"/>
              <a:t>less likely </a:t>
            </a:r>
            <a:r>
              <a:rPr lang="en-US" sz="2000" dirty="0"/>
              <a:t>to participate in recreation and leisure activities when compared to other people. This is especially true for activities that require physical activity</a:t>
            </a:r>
          </a:p>
          <a:p>
            <a:pPr>
              <a:lnSpc>
                <a:spcPct val="120000"/>
              </a:lnSpc>
            </a:pPr>
            <a:endParaRPr lang="en-US" sz="2000" dirty="0"/>
          </a:p>
          <a:p>
            <a:pPr marL="285750" indent="-285750">
              <a:lnSpc>
                <a:spcPct val="120000"/>
              </a:lnSpc>
              <a:buFont typeface="Arial" panose="020B0604020202020204" pitchFamily="34" charset="0"/>
              <a:buChar char="•"/>
            </a:pPr>
            <a:r>
              <a:rPr lang="en-US" sz="2000" u="sng" dirty="0"/>
              <a:t>Youth with HFA </a:t>
            </a:r>
            <a:r>
              <a:rPr lang="en-US" sz="2000" dirty="0"/>
              <a:t>are </a:t>
            </a:r>
            <a:r>
              <a:rPr lang="en-US" sz="2000" b="1" dirty="0"/>
              <a:t>more likely </a:t>
            </a:r>
            <a:r>
              <a:rPr lang="en-US" sz="2000" dirty="0"/>
              <a:t>to participate in leisure activities such as playing video games or watching TV by themselves or with family in their own home, instead of doing active things in the community with other peers or friends </a:t>
            </a:r>
          </a:p>
          <a:p>
            <a:pPr marL="285750" indent="-285750">
              <a:lnSpc>
                <a:spcPct val="120000"/>
              </a:lnSpc>
              <a:buFont typeface="Arial" panose="020B0604020202020204" pitchFamily="34" charset="0"/>
              <a:buChar char="•"/>
            </a:pPr>
            <a:endParaRPr lang="en-US" sz="1400" dirty="0"/>
          </a:p>
          <a:p>
            <a:endParaRPr lang="en-US" sz="2400" dirty="0"/>
          </a:p>
        </p:txBody>
      </p:sp>
      <p:sp>
        <p:nvSpPr>
          <p:cNvPr id="7" name="TextBox 6">
            <a:extLst>
              <a:ext uri="{FF2B5EF4-FFF2-40B4-BE49-F238E27FC236}">
                <a16:creationId xmlns:a16="http://schemas.microsoft.com/office/drawing/2014/main" id="{76F33198-EB3A-4162-A6D1-8BCA281D2B47}"/>
              </a:ext>
            </a:extLst>
          </p:cNvPr>
          <p:cNvSpPr txBox="1"/>
          <p:nvPr/>
        </p:nvSpPr>
        <p:spPr>
          <a:xfrm rot="614021">
            <a:off x="7802964" y="2261222"/>
            <a:ext cx="4444197" cy="1661993"/>
          </a:xfrm>
          <a:prstGeom prst="rect">
            <a:avLst/>
          </a:prstGeom>
          <a:noFill/>
        </p:spPr>
        <p:txBody>
          <a:bodyPr wrap="square" rtlCol="0">
            <a:spAutoFit/>
          </a:bodyPr>
          <a:lstStyle/>
          <a:p>
            <a:pPr algn="ctr"/>
            <a:r>
              <a:rPr lang="en-US" b="1" dirty="0"/>
              <a:t>More </a:t>
            </a:r>
            <a:r>
              <a:rPr lang="en-US" b="1" u="sng" dirty="0"/>
              <a:t>physical activity</a:t>
            </a:r>
            <a:r>
              <a:rPr lang="en-US" b="1" dirty="0"/>
              <a:t> &amp; </a:t>
            </a:r>
            <a:r>
              <a:rPr lang="en-US" b="1" u="sng" dirty="0"/>
              <a:t>interacting with others in the community</a:t>
            </a:r>
            <a:r>
              <a:rPr lang="en-US" b="1" dirty="0"/>
              <a:t> </a:t>
            </a:r>
          </a:p>
          <a:p>
            <a:pPr algn="ctr"/>
            <a:r>
              <a:rPr lang="en-US" sz="4800" b="1" dirty="0"/>
              <a:t>= </a:t>
            </a:r>
            <a:endParaRPr lang="en-US" sz="1600" b="1" dirty="0"/>
          </a:p>
          <a:p>
            <a:pPr algn="ctr"/>
            <a:r>
              <a:rPr lang="en-US" b="1" dirty="0"/>
              <a:t>a </a:t>
            </a:r>
            <a:r>
              <a:rPr lang="en-US" b="1" u="sng" dirty="0"/>
              <a:t>better</a:t>
            </a:r>
            <a:r>
              <a:rPr lang="en-US" b="1" dirty="0"/>
              <a:t>, </a:t>
            </a:r>
            <a:r>
              <a:rPr lang="en-US" b="1" u="sng" dirty="0"/>
              <a:t>healthier</a:t>
            </a:r>
            <a:r>
              <a:rPr lang="en-US" b="1" dirty="0"/>
              <a:t>, </a:t>
            </a:r>
            <a:r>
              <a:rPr lang="en-US" b="1" u="sng" dirty="0"/>
              <a:t>happier</a:t>
            </a:r>
            <a:r>
              <a:rPr lang="en-US" b="1" dirty="0"/>
              <a:t> YOU! </a:t>
            </a:r>
            <a:endParaRPr lang="en-US" b="1" u="sng" dirty="0"/>
          </a:p>
        </p:txBody>
      </p:sp>
      <p:sp>
        <p:nvSpPr>
          <p:cNvPr id="8" name="TextBox 7">
            <a:extLst>
              <a:ext uri="{FF2B5EF4-FFF2-40B4-BE49-F238E27FC236}">
                <a16:creationId xmlns:a16="http://schemas.microsoft.com/office/drawing/2014/main" id="{A0E99E15-CDE3-4B58-8229-5C69DB047A16}"/>
              </a:ext>
            </a:extLst>
          </p:cNvPr>
          <p:cNvSpPr txBox="1"/>
          <p:nvPr/>
        </p:nvSpPr>
        <p:spPr>
          <a:xfrm>
            <a:off x="2209800" y="5791200"/>
            <a:ext cx="6858000" cy="800219"/>
          </a:xfrm>
          <a:prstGeom prst="rect">
            <a:avLst/>
          </a:prstGeom>
          <a:noFill/>
        </p:spPr>
        <p:txBody>
          <a:bodyPr wrap="square" rtlCol="0">
            <a:spAutoFit/>
          </a:bodyPr>
          <a:lstStyle/>
          <a:p>
            <a:pPr algn="ctr"/>
            <a:r>
              <a:rPr lang="en-US" sz="1400" dirty="0"/>
              <a:t>(Askari, et al., 2015; Carter, et al., 2013; Must et al., 2015; Myers, et al., 2015; </a:t>
            </a:r>
            <a:r>
              <a:rPr lang="en-US" sz="1400" dirty="0" err="1"/>
              <a:t>Obrusnikova</a:t>
            </a:r>
            <a:r>
              <a:rPr lang="en-US" sz="1400" dirty="0"/>
              <a:t>, &amp; </a:t>
            </a:r>
            <a:r>
              <a:rPr lang="en-US" sz="1400" dirty="0" err="1"/>
              <a:t>Miccinello</a:t>
            </a:r>
            <a:r>
              <a:rPr lang="en-US" sz="1400" dirty="0"/>
              <a:t>, 2012; Potvin, et al., 2008; Shattuck, et al., 2011)</a:t>
            </a:r>
          </a:p>
          <a:p>
            <a:endParaRPr lang="en-US" dirty="0"/>
          </a:p>
        </p:txBody>
      </p:sp>
    </p:spTree>
    <p:extLst>
      <p:ext uri="{BB962C8B-B14F-4D97-AF65-F5344CB8AC3E}">
        <p14:creationId xmlns:p14="http://schemas.microsoft.com/office/powerpoint/2010/main" val="303294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circle(in)">
                                      <p:cBhvr>
                                        <p:cTn id="12" dur="20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wipe(down)">
                                      <p:cBhvr>
                                        <p:cTn id="22" dur="500"/>
                                        <p:tgtEl>
                                          <p:spTgt spid="7">
                                            <p:txEl>
                                              <p:pRg st="0" end="0"/>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Effect transition="in" filter="wipe(down)">
                                      <p:cBhvr>
                                        <p:cTn id="25" dur="500"/>
                                        <p:tgtEl>
                                          <p:spTgt spid="7">
                                            <p:txEl>
                                              <p:pRg st="1" end="1"/>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wipe(down)">
                                      <p:cBhvr>
                                        <p:cTn id="28"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A28DB-C3A4-4293-84BC-68AAC150E3ED}"/>
              </a:ext>
            </a:extLst>
          </p:cNvPr>
          <p:cNvSpPr>
            <a:spLocks noGrp="1"/>
          </p:cNvSpPr>
          <p:nvPr>
            <p:ph type="title"/>
          </p:nvPr>
        </p:nvSpPr>
        <p:spPr/>
        <p:txBody>
          <a:bodyPr/>
          <a:lstStyle/>
          <a:p>
            <a:r>
              <a:rPr lang="en-US" dirty="0"/>
              <a:t>What does this mean for me?</a:t>
            </a:r>
          </a:p>
        </p:txBody>
      </p:sp>
      <p:sp>
        <p:nvSpPr>
          <p:cNvPr id="3" name="Content Placeholder 2">
            <a:extLst>
              <a:ext uri="{FF2B5EF4-FFF2-40B4-BE49-F238E27FC236}">
                <a16:creationId xmlns:a16="http://schemas.microsoft.com/office/drawing/2014/main" id="{CB28BDD1-A34A-462B-9516-350D22A9C5B0}"/>
              </a:ext>
            </a:extLst>
          </p:cNvPr>
          <p:cNvSpPr>
            <a:spLocks noGrp="1"/>
          </p:cNvSpPr>
          <p:nvPr>
            <p:ph sz="half" idx="1"/>
          </p:nvPr>
        </p:nvSpPr>
        <p:spPr>
          <a:xfrm>
            <a:off x="1524000" y="1825624"/>
            <a:ext cx="4389120" cy="3965575"/>
          </a:xfrm>
        </p:spPr>
        <p:txBody>
          <a:bodyPr>
            <a:normAutofit fontScale="70000" lnSpcReduction="20000"/>
          </a:bodyPr>
          <a:lstStyle/>
          <a:p>
            <a:pPr>
              <a:lnSpc>
                <a:spcPct val="120000"/>
              </a:lnSpc>
            </a:pPr>
            <a:r>
              <a:rPr lang="en-US" sz="2400" b="1" dirty="0">
                <a:ea typeface="SimSun" panose="02010600030101010101" pitchFamily="2" charset="-122"/>
              </a:rPr>
              <a:t>It’s important for youth with High Functioning Autism (HFA) to participate with peers in leisure activities</a:t>
            </a:r>
            <a:r>
              <a:rPr lang="en-US" sz="2400" dirty="0">
                <a:ea typeface="SimSun" panose="02010600030101010101" pitchFamily="2" charset="-122"/>
              </a:rPr>
              <a:t>, such as joining a youth group or playing team sports, in order to “develop skills and capabilities; form meaningful relationships; achieve mental and physical health; express their creativity and enjoyment; develop self-identity, self-esteem, and emotional well-being; and achieve purpose and meaning in their lives” </a:t>
            </a:r>
            <a:r>
              <a:rPr lang="en-US" sz="1800" dirty="0">
                <a:ea typeface="SimSun" panose="02010600030101010101" pitchFamily="2" charset="-122"/>
              </a:rPr>
              <a:t>(Askari et al., 2015). </a:t>
            </a:r>
            <a:endParaRPr lang="en-US" dirty="0">
              <a:ea typeface="SimSun" panose="02010600030101010101" pitchFamily="2" charset="-122"/>
            </a:endParaRPr>
          </a:p>
        </p:txBody>
      </p:sp>
      <p:sp>
        <p:nvSpPr>
          <p:cNvPr id="4" name="Content Placeholder 3">
            <a:extLst>
              <a:ext uri="{FF2B5EF4-FFF2-40B4-BE49-F238E27FC236}">
                <a16:creationId xmlns:a16="http://schemas.microsoft.com/office/drawing/2014/main" id="{159BA0F1-E380-4BDE-83D6-40AD163E02A2}"/>
              </a:ext>
            </a:extLst>
          </p:cNvPr>
          <p:cNvSpPr>
            <a:spLocks noGrp="1"/>
          </p:cNvSpPr>
          <p:nvPr>
            <p:ph sz="half" idx="2"/>
          </p:nvPr>
        </p:nvSpPr>
        <p:spPr>
          <a:xfrm>
            <a:off x="6278880" y="1825625"/>
            <a:ext cx="4389120" cy="3474720"/>
          </a:xfrm>
        </p:spPr>
        <p:txBody>
          <a:bodyPr>
            <a:normAutofit fontScale="70000" lnSpcReduction="20000"/>
          </a:bodyPr>
          <a:lstStyle/>
          <a:p>
            <a:pPr>
              <a:lnSpc>
                <a:spcPct val="120000"/>
              </a:lnSpc>
            </a:pPr>
            <a:r>
              <a:rPr lang="en-US" sz="2400" b="1" dirty="0">
                <a:ea typeface="SimSun" panose="02010600030101010101" pitchFamily="2" charset="-122"/>
              </a:rPr>
              <a:t>Although participation in recreation activities benefits all people, it provides even greater benefits for individuals with autism</a:t>
            </a:r>
            <a:r>
              <a:rPr lang="en-US" sz="2400" dirty="0">
                <a:ea typeface="SimSun" panose="02010600030101010101" pitchFamily="2" charset="-122"/>
              </a:rPr>
              <a:t>-</a:t>
            </a:r>
            <a:r>
              <a:rPr lang="en-US" sz="2400" i="1" u="sng" dirty="0">
                <a:ea typeface="SimSun" panose="02010600030101010101" pitchFamily="2" charset="-122"/>
              </a:rPr>
              <a:t>like you</a:t>
            </a:r>
            <a:r>
              <a:rPr lang="en-US" sz="2400" dirty="0">
                <a:ea typeface="SimSun" panose="02010600030101010101" pitchFamily="2" charset="-122"/>
              </a:rPr>
              <a:t>- who might find it challenging to control behaviors and emotions, make and keep friends, stay fit and healthy, have energy and stay focused, and make decisions for yourself on what you like and don’t like to do </a:t>
            </a:r>
            <a:r>
              <a:rPr lang="en-US" sz="1800" dirty="0">
                <a:ea typeface="SimSun" panose="02010600030101010101" pitchFamily="2" charset="-122"/>
              </a:rPr>
              <a:t>(Potvin et al., 2008).</a:t>
            </a:r>
            <a:endParaRPr lang="en-US" sz="1800" dirty="0"/>
          </a:p>
        </p:txBody>
      </p:sp>
    </p:spTree>
    <p:extLst>
      <p:ext uri="{BB962C8B-B14F-4D97-AF65-F5344CB8AC3E}">
        <p14:creationId xmlns:p14="http://schemas.microsoft.com/office/powerpoint/2010/main" val="1914161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4">
                                            <p:txEl>
                                              <p:pRg st="0" end="0"/>
                                            </p:txEl>
                                          </p:spTgt>
                                        </p:tgtEl>
                                      </p:cBhvr>
                                    </p:animEffect>
                                    <p:animScale>
                                      <p:cBhvr>
                                        <p:cTn id="12" dur="250" autoRev="1" fill="hold"/>
                                        <p:tgtEl>
                                          <p:spTgt spid="4">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0184E-6D1A-43F9-990B-D4CDC0A9698D}"/>
              </a:ext>
            </a:extLst>
          </p:cNvPr>
          <p:cNvSpPr>
            <a:spLocks noGrp="1"/>
          </p:cNvSpPr>
          <p:nvPr>
            <p:ph type="title"/>
          </p:nvPr>
        </p:nvSpPr>
        <p:spPr>
          <a:xfrm>
            <a:off x="1752600" y="533400"/>
            <a:ext cx="8915400" cy="1219200"/>
          </a:xfrm>
        </p:spPr>
        <p:txBody>
          <a:bodyPr/>
          <a:lstStyle/>
          <a:p>
            <a:r>
              <a:rPr lang="en-US" dirty="0"/>
              <a:t>Barriers to Community Participation</a:t>
            </a:r>
          </a:p>
        </p:txBody>
      </p:sp>
      <p:sp>
        <p:nvSpPr>
          <p:cNvPr id="3" name="Text Placeholder 2">
            <a:extLst>
              <a:ext uri="{FF2B5EF4-FFF2-40B4-BE49-F238E27FC236}">
                <a16:creationId xmlns:a16="http://schemas.microsoft.com/office/drawing/2014/main" id="{AD6FD044-635D-43E4-B560-A6A8048F8E49}"/>
              </a:ext>
            </a:extLst>
          </p:cNvPr>
          <p:cNvSpPr>
            <a:spLocks noGrp="1"/>
          </p:cNvSpPr>
          <p:nvPr>
            <p:ph type="body" idx="1"/>
          </p:nvPr>
        </p:nvSpPr>
        <p:spPr>
          <a:xfrm>
            <a:off x="3352800" y="2667000"/>
            <a:ext cx="5486400" cy="914400"/>
          </a:xfrm>
        </p:spPr>
        <p:txBody>
          <a:bodyPr/>
          <a:lstStyle/>
          <a:p>
            <a:pPr marL="342900" indent="-342900">
              <a:buFont typeface="Arial" panose="020B0604020202020204" pitchFamily="34" charset="0"/>
              <a:buChar char="•"/>
            </a:pPr>
            <a:r>
              <a:rPr lang="en-US" dirty="0"/>
              <a:t>A </a:t>
            </a:r>
            <a:r>
              <a:rPr lang="en-US" b="1" u="sng" dirty="0"/>
              <a:t>barrier </a:t>
            </a:r>
            <a:r>
              <a:rPr lang="en-US" dirty="0"/>
              <a:t>is something that makes an activity hard to do</a:t>
            </a:r>
          </a:p>
        </p:txBody>
      </p:sp>
    </p:spTree>
    <p:extLst>
      <p:ext uri="{BB962C8B-B14F-4D97-AF65-F5344CB8AC3E}">
        <p14:creationId xmlns:p14="http://schemas.microsoft.com/office/powerpoint/2010/main" val="1626495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1028580" y="5791200"/>
            <a:ext cx="10630020" cy="701674"/>
          </a:xfrm>
        </p:spPr>
        <p:txBody>
          <a:bodyPr>
            <a:normAutofit fontScale="90000"/>
          </a:bodyPr>
          <a:lstStyle/>
          <a:p>
            <a:pPr algn="ctr"/>
            <a:r>
              <a:rPr lang="en-US" dirty="0"/>
              <a:t>Although all youth face some types of barriers to participation in recreation and leisure activities within their community, </a:t>
            </a:r>
            <a:r>
              <a:rPr lang="en-US" u="sng" dirty="0"/>
              <a:t>individuals with autism </a:t>
            </a:r>
            <a:r>
              <a:rPr lang="en-US" dirty="0"/>
              <a:t>have to deal with </a:t>
            </a:r>
            <a:r>
              <a:rPr lang="en-US" b="1" dirty="0"/>
              <a:t>more barriers </a:t>
            </a:r>
            <a:r>
              <a:rPr lang="en-US" dirty="0"/>
              <a:t>that are </a:t>
            </a:r>
            <a:r>
              <a:rPr lang="en-US" b="1" dirty="0"/>
              <a:t>harder to handle</a:t>
            </a:r>
          </a:p>
        </p:txBody>
      </p:sp>
      <p:pic>
        <p:nvPicPr>
          <p:cNvPr id="16" name="Picture Placeholder 15" descr="A red and white sign&#10;&#10;Description generated with very high confidence">
            <a:extLst>
              <a:ext uri="{FF2B5EF4-FFF2-40B4-BE49-F238E27FC236}">
                <a16:creationId xmlns:a16="http://schemas.microsoft.com/office/drawing/2014/main" id="{69DEDC31-1BB6-4BE5-A967-F943A4191175}"/>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13627" r="13627"/>
          <a:stretch>
            <a:fillRect/>
          </a:stretch>
        </p:blipFill>
        <p:spPr/>
      </p:pic>
      <p:pic>
        <p:nvPicPr>
          <p:cNvPr id="26" name="Picture Placeholder 25">
            <a:extLst>
              <a:ext uri="{FF2B5EF4-FFF2-40B4-BE49-F238E27FC236}">
                <a16:creationId xmlns:a16="http://schemas.microsoft.com/office/drawing/2014/main" id="{FE4F6CB7-5550-4A76-947F-71C18796D4BC}"/>
              </a:ext>
            </a:extLst>
          </p:cNvPr>
          <p:cNvPicPr>
            <a:picLocks noGrp="1" noChangeAspect="1"/>
          </p:cNvPicPr>
          <p:nvPr>
            <p:ph type="pic" sz="quarter" idx="15"/>
          </p:nvPr>
        </p:nvPicPr>
        <p:blipFill>
          <a:blip r:embed="rId5"/>
          <a:srcRect l="1502" r="1502"/>
          <a:stretch>
            <a:fillRect/>
          </a:stretch>
        </p:blipFill>
        <p:spPr/>
      </p:pic>
    </p:spTree>
    <p:extLst>
      <p:ext uri="{BB962C8B-B14F-4D97-AF65-F5344CB8AC3E}">
        <p14:creationId xmlns:p14="http://schemas.microsoft.com/office/powerpoint/2010/main" val="180249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7BBCB-DF4B-48D1-9B9D-101531891900}"/>
              </a:ext>
            </a:extLst>
          </p:cNvPr>
          <p:cNvSpPr>
            <a:spLocks noGrp="1"/>
          </p:cNvSpPr>
          <p:nvPr>
            <p:ph type="title"/>
          </p:nvPr>
        </p:nvSpPr>
        <p:spPr>
          <a:xfrm>
            <a:off x="1028580" y="5305424"/>
            <a:ext cx="10477620" cy="579921"/>
          </a:xfrm>
        </p:spPr>
        <p:txBody>
          <a:bodyPr>
            <a:normAutofit/>
          </a:bodyPr>
          <a:lstStyle/>
          <a:p>
            <a:pPr algn="ctr"/>
            <a:r>
              <a:rPr lang="en-US" dirty="0"/>
              <a:t>There are </a:t>
            </a:r>
            <a:r>
              <a:rPr lang="en-US" b="1" u="sng" dirty="0"/>
              <a:t>3 types of barriers </a:t>
            </a:r>
            <a:r>
              <a:rPr lang="en-US" dirty="0"/>
              <a:t>that make participating more challenging.</a:t>
            </a:r>
          </a:p>
        </p:txBody>
      </p:sp>
      <p:pic>
        <p:nvPicPr>
          <p:cNvPr id="12" name="Picture Placeholder 11">
            <a:extLst>
              <a:ext uri="{FF2B5EF4-FFF2-40B4-BE49-F238E27FC236}">
                <a16:creationId xmlns:a16="http://schemas.microsoft.com/office/drawing/2014/main" id="{78E19959-C17C-41A9-86DA-6074B5716682}"/>
              </a:ext>
            </a:extLst>
          </p:cNvPr>
          <p:cNvPicPr>
            <a:picLocks noGrp="1" noChangeAspect="1"/>
          </p:cNvPicPr>
          <p:nvPr>
            <p:ph type="pic" sz="quarter" idx="13"/>
          </p:nvPr>
        </p:nvPicPr>
        <p:blipFill>
          <a:blip r:embed="rId2">
            <a:extLst>
              <a:ext uri="{837473B0-CC2E-450A-ABE3-18F120FF3D39}">
                <a1611:picAttrSrcUrl xmlns:a1611="http://schemas.microsoft.com/office/drawing/2016/11/main" r:id="rId3"/>
              </a:ext>
            </a:extLst>
          </a:blip>
          <a:srcRect l="5250" r="5250"/>
          <a:stretch>
            <a:fillRect/>
          </a:stretch>
        </p:blipFill>
        <p:spPr/>
      </p:pic>
      <p:pic>
        <p:nvPicPr>
          <p:cNvPr id="15" name="Picture Placeholder 14" descr="A group of people looking at the camera&#10;&#10;Description generated with very high confidence">
            <a:extLst>
              <a:ext uri="{FF2B5EF4-FFF2-40B4-BE49-F238E27FC236}">
                <a16:creationId xmlns:a16="http://schemas.microsoft.com/office/drawing/2014/main" id="{3847550A-68AB-45C5-9C71-8E9855D6C64C}"/>
              </a:ext>
            </a:extLst>
          </p:cNvPr>
          <p:cNvPicPr>
            <a:picLocks noGrp="1" noChangeAspect="1"/>
          </p:cNvPicPr>
          <p:nvPr>
            <p:ph type="pic" sz="quarter" idx="15"/>
          </p:nvPr>
        </p:nvPicPr>
        <p:blipFill rotWithShape="1">
          <a:blip r:embed="rId4"/>
          <a:srcRect l="582" t="2632" r="582" b="2632"/>
          <a:stretch/>
        </p:blipFill>
        <p:spPr>
          <a:xfrm>
            <a:off x="6492240" y="1097280"/>
            <a:ext cx="2620890" cy="1645920"/>
          </a:xfrm>
        </p:spPr>
      </p:pic>
      <p:pic>
        <p:nvPicPr>
          <p:cNvPr id="17" name="Picture Placeholder 16">
            <a:extLst>
              <a:ext uri="{FF2B5EF4-FFF2-40B4-BE49-F238E27FC236}">
                <a16:creationId xmlns:a16="http://schemas.microsoft.com/office/drawing/2014/main" id="{E96B5C56-93E6-4309-8E7E-5C02B43CBA9F}"/>
              </a:ext>
            </a:extLst>
          </p:cNvPr>
          <p:cNvPicPr>
            <a:picLocks noGrp="1" noChangeAspect="1"/>
          </p:cNvPicPr>
          <p:nvPr>
            <p:ph type="pic" sz="quarter" idx="16"/>
          </p:nvPr>
        </p:nvPicPr>
        <p:blipFill>
          <a:blip r:embed="rId5"/>
          <a:srcRect t="7427" b="7427"/>
          <a:stretch>
            <a:fillRect/>
          </a:stretch>
        </p:blipFill>
        <p:spPr>
          <a:xfrm>
            <a:off x="6506025" y="3203381"/>
            <a:ext cx="2626638" cy="1649530"/>
          </a:xfrm>
        </p:spPr>
      </p:pic>
      <p:sp>
        <p:nvSpPr>
          <p:cNvPr id="6" name="Text Placeholder 5">
            <a:extLst>
              <a:ext uri="{FF2B5EF4-FFF2-40B4-BE49-F238E27FC236}">
                <a16:creationId xmlns:a16="http://schemas.microsoft.com/office/drawing/2014/main" id="{67C79ED8-5E64-41DD-A7DF-8B15D5FEAED1}"/>
              </a:ext>
            </a:extLst>
          </p:cNvPr>
          <p:cNvSpPr>
            <a:spLocks noGrp="1"/>
          </p:cNvSpPr>
          <p:nvPr>
            <p:ph type="body" sz="quarter" idx="14"/>
          </p:nvPr>
        </p:nvSpPr>
        <p:spPr>
          <a:xfrm>
            <a:off x="1028580" y="5919254"/>
            <a:ext cx="10249020" cy="938745"/>
          </a:xfrm>
        </p:spPr>
        <p:txBody>
          <a:bodyPr>
            <a:normAutofit fontScale="92500" lnSpcReduction="20000"/>
          </a:bodyPr>
          <a:lstStyle/>
          <a:p>
            <a:pPr algn="ctr">
              <a:lnSpc>
                <a:spcPct val="110000"/>
              </a:lnSpc>
            </a:pPr>
            <a:r>
              <a:rPr lang="en-US" sz="1800" b="1" u="sng" dirty="0"/>
              <a:t>Child-level</a:t>
            </a:r>
            <a:r>
              <a:rPr lang="en-US" sz="1800" b="1" dirty="0"/>
              <a:t> </a:t>
            </a:r>
            <a:r>
              <a:rPr lang="en-US" sz="1800" dirty="0"/>
              <a:t>(my personal challenges), </a:t>
            </a:r>
            <a:r>
              <a:rPr lang="en-US" sz="1800" b="1" u="sng" dirty="0"/>
              <a:t>Family and Peer-level </a:t>
            </a:r>
            <a:r>
              <a:rPr lang="en-US" sz="1800" dirty="0"/>
              <a:t>(challenges that my family and friends have), </a:t>
            </a:r>
            <a:r>
              <a:rPr lang="en-US" sz="1800" b="1" u="sng" dirty="0"/>
              <a:t>Environmental-level</a:t>
            </a:r>
            <a:r>
              <a:rPr lang="en-US" sz="1800" b="1" dirty="0"/>
              <a:t> </a:t>
            </a:r>
            <a:r>
              <a:rPr lang="en-US" sz="1800" dirty="0"/>
              <a:t>(challenges presented to me by my environment)</a:t>
            </a:r>
          </a:p>
          <a:p>
            <a:pPr algn="ctr"/>
            <a:endParaRPr lang="en-US" sz="1800" dirty="0"/>
          </a:p>
          <a:p>
            <a:pPr algn="r"/>
            <a:r>
              <a:rPr lang="en-US" dirty="0"/>
              <a:t>(Must et al., 2015; </a:t>
            </a:r>
            <a:r>
              <a:rPr lang="en-US" dirty="0" err="1"/>
              <a:t>Obrusnikova</a:t>
            </a:r>
            <a:r>
              <a:rPr lang="en-US" dirty="0"/>
              <a:t> &amp; </a:t>
            </a:r>
            <a:r>
              <a:rPr lang="en-US" dirty="0" err="1"/>
              <a:t>Miccinello</a:t>
            </a:r>
            <a:r>
              <a:rPr lang="en-US" dirty="0"/>
              <a:t>, 2012; Potvin et al., 2018)</a:t>
            </a:r>
            <a:endParaRPr lang="en-US" sz="1800" dirty="0"/>
          </a:p>
        </p:txBody>
      </p:sp>
      <p:sp>
        <p:nvSpPr>
          <p:cNvPr id="13" name="TextBox 12">
            <a:extLst>
              <a:ext uri="{FF2B5EF4-FFF2-40B4-BE49-F238E27FC236}">
                <a16:creationId xmlns:a16="http://schemas.microsoft.com/office/drawing/2014/main" id="{5531AED4-4AC9-4A05-A506-160CF0A81A1A}"/>
              </a:ext>
            </a:extLst>
          </p:cNvPr>
          <p:cNvSpPr txBox="1"/>
          <p:nvPr/>
        </p:nvSpPr>
        <p:spPr>
          <a:xfrm>
            <a:off x="1485663" y="4977377"/>
            <a:ext cx="4874224" cy="230832"/>
          </a:xfrm>
          <a:prstGeom prst="rect">
            <a:avLst/>
          </a:prstGeom>
          <a:noFill/>
        </p:spPr>
        <p:txBody>
          <a:bodyPr wrap="square" rtlCol="0">
            <a:spAutoFit/>
          </a:bodyPr>
          <a:lstStyle/>
          <a:p>
            <a:r>
              <a:rPr lang="en-US" sz="900" dirty="0">
                <a:hlinkClick r:id="rId3" tooltip="http://myaspieeyes.com"/>
              </a:rPr>
              <a:t>This Photo</a:t>
            </a:r>
            <a:r>
              <a:rPr lang="en-US" sz="900" dirty="0"/>
              <a:t> by Unknown Author is licensed under </a:t>
            </a:r>
            <a:r>
              <a:rPr lang="en-US" sz="900" dirty="0">
                <a:hlinkClick r:id="rId6" tooltip="https://creativecommons.org/licenses/by/4.0/"/>
              </a:rPr>
              <a:t>CC BY</a:t>
            </a:r>
            <a:endParaRPr lang="en-US" sz="900" dirty="0"/>
          </a:p>
        </p:txBody>
      </p:sp>
    </p:spTree>
    <p:extLst>
      <p:ext uri="{BB962C8B-B14F-4D97-AF65-F5344CB8AC3E}">
        <p14:creationId xmlns:p14="http://schemas.microsoft.com/office/powerpoint/2010/main" val="1487554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D82C7-79A1-4B88-949D-D3CE38B849E6}"/>
              </a:ext>
            </a:extLst>
          </p:cNvPr>
          <p:cNvSpPr>
            <a:spLocks noGrp="1"/>
          </p:cNvSpPr>
          <p:nvPr>
            <p:ph type="title"/>
          </p:nvPr>
        </p:nvSpPr>
        <p:spPr>
          <a:xfrm>
            <a:off x="838200" y="365126"/>
            <a:ext cx="9829800" cy="473074"/>
          </a:xfrm>
        </p:spPr>
        <p:txBody>
          <a:bodyPr>
            <a:noAutofit/>
          </a:bodyPr>
          <a:lstStyle/>
          <a:p>
            <a:r>
              <a:rPr lang="en-US" sz="4000" dirty="0"/>
              <a:t>Child-Level Barriers</a:t>
            </a:r>
          </a:p>
        </p:txBody>
      </p:sp>
      <p:sp>
        <p:nvSpPr>
          <p:cNvPr id="5" name="Content Placeholder 4">
            <a:extLst>
              <a:ext uri="{FF2B5EF4-FFF2-40B4-BE49-F238E27FC236}">
                <a16:creationId xmlns:a16="http://schemas.microsoft.com/office/drawing/2014/main" id="{6E398E27-3BBD-497A-BA6B-267BC741D9C1}"/>
              </a:ext>
            </a:extLst>
          </p:cNvPr>
          <p:cNvSpPr>
            <a:spLocks noGrp="1"/>
          </p:cNvSpPr>
          <p:nvPr>
            <p:ph idx="1"/>
          </p:nvPr>
        </p:nvSpPr>
        <p:spPr>
          <a:xfrm>
            <a:off x="381000" y="990600"/>
            <a:ext cx="10744200" cy="4312920"/>
          </a:xfrm>
        </p:spPr>
        <p:txBody>
          <a:bodyPr>
            <a:normAutofit fontScale="92500" lnSpcReduction="10000"/>
          </a:bodyPr>
          <a:lstStyle/>
          <a:p>
            <a:pPr lvl="3"/>
            <a:r>
              <a:rPr lang="en-US" sz="1700" dirty="0"/>
              <a:t>Difficulty understanding other people’s words and actions and expressing yourself to others</a:t>
            </a:r>
          </a:p>
          <a:p>
            <a:pPr lvl="3"/>
            <a:r>
              <a:rPr lang="en-US" sz="1700" dirty="0">
                <a:highlight>
                  <a:srgbClr val="C0C0C0"/>
                </a:highlight>
              </a:rPr>
              <a:t>Being sensitive to things in the environment, making it hard or unpleasant to do certain activities (examples: sensitivity to certain smells, sounds, sights, textures) </a:t>
            </a:r>
          </a:p>
          <a:p>
            <a:pPr lvl="3"/>
            <a:r>
              <a:rPr lang="en-US" sz="1700" dirty="0"/>
              <a:t>Some movements are difficult, causing challenges for physical participation in activities-especially sports or other physical activities</a:t>
            </a:r>
          </a:p>
          <a:p>
            <a:pPr lvl="3"/>
            <a:r>
              <a:rPr lang="en-US" sz="1700" dirty="0">
                <a:highlight>
                  <a:srgbClr val="C0C0C0"/>
                </a:highlight>
              </a:rPr>
              <a:t>Hard to focus on activities for extended periods of time</a:t>
            </a:r>
          </a:p>
          <a:p>
            <a:pPr lvl="3"/>
            <a:r>
              <a:rPr lang="en-US" sz="1700" dirty="0"/>
              <a:t>Not motivated enough or don’t want to participate in certain activities with others</a:t>
            </a:r>
          </a:p>
          <a:p>
            <a:pPr lvl="3"/>
            <a:r>
              <a:rPr lang="en-US" sz="1700" dirty="0">
                <a:highlight>
                  <a:srgbClr val="C0C0C0"/>
                </a:highlight>
              </a:rPr>
              <a:t>Lack of time or energy due to other demands (e.g., therapies, tutoring, being tired from extra effort it takes to do daily activities)</a:t>
            </a:r>
          </a:p>
          <a:p>
            <a:pPr lvl="3"/>
            <a:r>
              <a:rPr lang="en-US" sz="1700" dirty="0"/>
              <a:t>Difficulty controlling behavior and/or emotions</a:t>
            </a:r>
          </a:p>
          <a:p>
            <a:pPr lvl="3"/>
            <a:r>
              <a:rPr lang="en-US" sz="1700" dirty="0">
                <a:highlight>
                  <a:srgbClr val="C0C0C0"/>
                </a:highlight>
              </a:rPr>
              <a:t>Might not have the skills to do certain things independently or feels uncomfortable doing things without some help or encouragement</a:t>
            </a:r>
          </a:p>
          <a:p>
            <a:pPr lvl="3"/>
            <a:r>
              <a:rPr lang="en-US" sz="1700" dirty="0"/>
              <a:t>Not always aware of everything going on around you, making it hard to stay safe</a:t>
            </a:r>
          </a:p>
          <a:p>
            <a:pPr lvl="3"/>
            <a:r>
              <a:rPr lang="en-US" sz="1700" dirty="0">
                <a:highlight>
                  <a:srgbClr val="C0C0C0"/>
                </a:highlight>
              </a:rPr>
              <a:t>Only like doing certain activities (maybe you only like watching TV/videos and nothing else)</a:t>
            </a:r>
          </a:p>
          <a:p>
            <a:pPr lvl="3"/>
            <a:r>
              <a:rPr lang="en-US" sz="1700" dirty="0"/>
              <a:t>Don’t completely understand your disability and how it affects you</a:t>
            </a:r>
          </a:p>
          <a:p>
            <a:pPr lvl="3"/>
            <a:r>
              <a:rPr lang="en-US" sz="1700" dirty="0"/>
              <a:t>Afraid of what other people think of you/ feel like you don’t fit in</a:t>
            </a:r>
          </a:p>
          <a:p>
            <a:pPr lvl="3"/>
            <a:endParaRPr lang="en-US" sz="1800" dirty="0"/>
          </a:p>
          <a:p>
            <a:endParaRPr lang="en-US" dirty="0"/>
          </a:p>
        </p:txBody>
      </p:sp>
      <p:sp>
        <p:nvSpPr>
          <p:cNvPr id="6" name="TextBox 5">
            <a:extLst>
              <a:ext uri="{FF2B5EF4-FFF2-40B4-BE49-F238E27FC236}">
                <a16:creationId xmlns:a16="http://schemas.microsoft.com/office/drawing/2014/main" id="{A3680F7F-5D46-42F5-A0DF-1EA1B74B5EB4}"/>
              </a:ext>
            </a:extLst>
          </p:cNvPr>
          <p:cNvSpPr txBox="1"/>
          <p:nvPr/>
        </p:nvSpPr>
        <p:spPr>
          <a:xfrm>
            <a:off x="2308274" y="5685692"/>
            <a:ext cx="7010400" cy="523220"/>
          </a:xfrm>
          <a:prstGeom prst="rect">
            <a:avLst/>
          </a:prstGeom>
          <a:noFill/>
        </p:spPr>
        <p:txBody>
          <a:bodyPr wrap="square" rtlCol="0">
            <a:spAutoFit/>
          </a:bodyPr>
          <a:lstStyle/>
          <a:p>
            <a:pPr algn="ctr"/>
            <a:r>
              <a:rPr lang="en-US" sz="1400" dirty="0"/>
              <a:t>(Askari et al., 2015; Liptak et al. 2011; Must et al., 2015; Myers et al., 2015; </a:t>
            </a:r>
            <a:r>
              <a:rPr lang="en-US" sz="1400" dirty="0" err="1"/>
              <a:t>Obrusnikova</a:t>
            </a:r>
            <a:r>
              <a:rPr lang="en-US" sz="1400" dirty="0"/>
              <a:t> &amp; </a:t>
            </a:r>
            <a:r>
              <a:rPr lang="en-US" sz="1400" dirty="0" err="1"/>
              <a:t>Miccinello</a:t>
            </a:r>
            <a:r>
              <a:rPr lang="en-US" sz="1400" dirty="0"/>
              <a:t>, 2012; Potvin et al., 2008;).</a:t>
            </a:r>
          </a:p>
        </p:txBody>
      </p:sp>
    </p:spTree>
    <p:extLst>
      <p:ext uri="{BB962C8B-B14F-4D97-AF65-F5344CB8AC3E}">
        <p14:creationId xmlns:p14="http://schemas.microsoft.com/office/powerpoint/2010/main" val="2072524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D82C7-79A1-4B88-949D-D3CE38B849E6}"/>
              </a:ext>
            </a:extLst>
          </p:cNvPr>
          <p:cNvSpPr>
            <a:spLocks noGrp="1"/>
          </p:cNvSpPr>
          <p:nvPr>
            <p:ph type="title"/>
          </p:nvPr>
        </p:nvSpPr>
        <p:spPr>
          <a:xfrm>
            <a:off x="838200" y="365126"/>
            <a:ext cx="9829800" cy="473074"/>
          </a:xfrm>
        </p:spPr>
        <p:txBody>
          <a:bodyPr>
            <a:noAutofit/>
          </a:bodyPr>
          <a:lstStyle/>
          <a:p>
            <a:r>
              <a:rPr lang="en-US" sz="4000" dirty="0"/>
              <a:t>Family and Peer-Level Barriers</a:t>
            </a:r>
          </a:p>
        </p:txBody>
      </p:sp>
      <p:sp>
        <p:nvSpPr>
          <p:cNvPr id="5" name="Content Placeholder 4">
            <a:extLst>
              <a:ext uri="{FF2B5EF4-FFF2-40B4-BE49-F238E27FC236}">
                <a16:creationId xmlns:a16="http://schemas.microsoft.com/office/drawing/2014/main" id="{6E398E27-3BBD-497A-BA6B-267BC741D9C1}"/>
              </a:ext>
            </a:extLst>
          </p:cNvPr>
          <p:cNvSpPr>
            <a:spLocks noGrp="1"/>
          </p:cNvSpPr>
          <p:nvPr>
            <p:ph idx="1"/>
          </p:nvPr>
        </p:nvSpPr>
        <p:spPr>
          <a:xfrm>
            <a:off x="381000" y="990600"/>
            <a:ext cx="10744200" cy="4343400"/>
          </a:xfrm>
        </p:spPr>
        <p:txBody>
          <a:bodyPr>
            <a:normAutofit/>
          </a:bodyPr>
          <a:lstStyle/>
          <a:p>
            <a:pPr lvl="3"/>
            <a:r>
              <a:rPr lang="en-US" sz="1800" dirty="0">
                <a:highlight>
                  <a:srgbClr val="C0C0C0"/>
                </a:highlight>
              </a:rPr>
              <a:t>Family life is too busy</a:t>
            </a:r>
          </a:p>
          <a:p>
            <a:pPr lvl="3"/>
            <a:r>
              <a:rPr lang="en-US" sz="1800" dirty="0"/>
              <a:t>Activities that are appropriate for you and interesting to you cost too much</a:t>
            </a:r>
          </a:p>
          <a:p>
            <a:pPr lvl="3"/>
            <a:r>
              <a:rPr lang="en-US" sz="1800" dirty="0">
                <a:highlight>
                  <a:srgbClr val="C0C0C0"/>
                </a:highlight>
              </a:rPr>
              <a:t>Transportation is not always available</a:t>
            </a:r>
          </a:p>
          <a:p>
            <a:pPr lvl="3"/>
            <a:r>
              <a:rPr lang="en-US" sz="1800" dirty="0"/>
              <a:t>There aren’t enough available activities that you like that your peers also like</a:t>
            </a:r>
          </a:p>
          <a:p>
            <a:pPr lvl="3"/>
            <a:r>
              <a:rPr lang="en-US" sz="1800" dirty="0">
                <a:highlight>
                  <a:srgbClr val="C0C0C0"/>
                </a:highlight>
              </a:rPr>
              <a:t>The focus is on school and academics instead of on recreation and leisure</a:t>
            </a:r>
          </a:p>
          <a:p>
            <a:pPr lvl="3"/>
            <a:r>
              <a:rPr lang="en-US" sz="1800" dirty="0"/>
              <a:t>Parents/Guardians are not available to support you during activities</a:t>
            </a:r>
          </a:p>
          <a:p>
            <a:pPr lvl="3"/>
            <a:r>
              <a:rPr lang="en-US" sz="1800" dirty="0">
                <a:highlight>
                  <a:srgbClr val="C0C0C0"/>
                </a:highlight>
              </a:rPr>
              <a:t>Family is too tired to participate in/attend recreation and leisure activities</a:t>
            </a:r>
          </a:p>
          <a:p>
            <a:pPr lvl="3"/>
            <a:r>
              <a:rPr lang="en-US" sz="1800" dirty="0"/>
              <a:t>Other people might not completely understand your disability; including abilities and challenges</a:t>
            </a:r>
          </a:p>
          <a:p>
            <a:pPr lvl="3"/>
            <a:r>
              <a:rPr lang="en-US" sz="1800" dirty="0">
                <a:highlight>
                  <a:srgbClr val="C0C0C0"/>
                </a:highlight>
              </a:rPr>
              <a:t>Other people might set low expectations for you because they don’t understand your disability</a:t>
            </a:r>
          </a:p>
          <a:p>
            <a:pPr lvl="3"/>
            <a:r>
              <a:rPr lang="en-US" sz="1800" dirty="0"/>
              <a:t>Other people might not support you the way you need or speak up for you because they don’t know what you need or it’s too hard for them </a:t>
            </a:r>
          </a:p>
          <a:p>
            <a:pPr marL="731520" lvl="3" indent="0">
              <a:buNone/>
            </a:pPr>
            <a:endParaRPr lang="en-US" sz="1800" dirty="0">
              <a:highlight>
                <a:srgbClr val="C0C0C0"/>
              </a:highlight>
            </a:endParaRPr>
          </a:p>
        </p:txBody>
      </p:sp>
      <p:sp>
        <p:nvSpPr>
          <p:cNvPr id="6" name="TextBox 5">
            <a:extLst>
              <a:ext uri="{FF2B5EF4-FFF2-40B4-BE49-F238E27FC236}">
                <a16:creationId xmlns:a16="http://schemas.microsoft.com/office/drawing/2014/main" id="{A3680F7F-5D46-42F5-A0DF-1EA1B74B5EB4}"/>
              </a:ext>
            </a:extLst>
          </p:cNvPr>
          <p:cNvSpPr txBox="1"/>
          <p:nvPr/>
        </p:nvSpPr>
        <p:spPr>
          <a:xfrm>
            <a:off x="2308274" y="5685692"/>
            <a:ext cx="7010400" cy="523220"/>
          </a:xfrm>
          <a:prstGeom prst="rect">
            <a:avLst/>
          </a:prstGeom>
          <a:noFill/>
        </p:spPr>
        <p:txBody>
          <a:bodyPr wrap="square" rtlCol="0">
            <a:spAutoFit/>
          </a:bodyPr>
          <a:lstStyle/>
          <a:p>
            <a:pPr algn="ctr"/>
            <a:r>
              <a:rPr lang="en-US" sz="1400" dirty="0"/>
              <a:t>(Askari et al., 2015; Kramer et al., 2011; Liptak et al. 2011; Must et al., 2015; Myers et al., 2015; Potvin et al., 2008; </a:t>
            </a:r>
            <a:r>
              <a:rPr lang="en-US" sz="1400" dirty="0" err="1"/>
              <a:t>Obrusnikova</a:t>
            </a:r>
            <a:r>
              <a:rPr lang="en-US" sz="1400" dirty="0"/>
              <a:t> &amp; </a:t>
            </a:r>
            <a:r>
              <a:rPr lang="en-US" sz="1400" dirty="0" err="1"/>
              <a:t>Miccinello</a:t>
            </a:r>
            <a:r>
              <a:rPr lang="en-US" sz="1400" dirty="0"/>
              <a:t>, 2012).</a:t>
            </a:r>
          </a:p>
        </p:txBody>
      </p:sp>
    </p:spTree>
    <p:extLst>
      <p:ext uri="{BB962C8B-B14F-4D97-AF65-F5344CB8AC3E}">
        <p14:creationId xmlns:p14="http://schemas.microsoft.com/office/powerpoint/2010/main" val="1123965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Effect transition="in" filter="fade">
                                      <p:cBhvr>
                                        <p:cTn id="49" dur="1000"/>
                                        <p:tgtEl>
                                          <p:spTgt spid="5">
                                            <p:txEl>
                                              <p:pRg st="7" end="7"/>
                                            </p:txEl>
                                          </p:spTgt>
                                        </p:tgtEl>
                                      </p:cBhvr>
                                    </p:animEffect>
                                    <p:anim calcmode="lin" valueType="num">
                                      <p:cBhvr>
                                        <p:cTn id="50"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Effect transition="in" filter="fade">
                                      <p:cBhvr>
                                        <p:cTn id="56" dur="1000"/>
                                        <p:tgtEl>
                                          <p:spTgt spid="5">
                                            <p:txEl>
                                              <p:pRg st="8" end="8"/>
                                            </p:txEl>
                                          </p:spTgt>
                                        </p:tgtEl>
                                      </p:cBhvr>
                                    </p:animEffect>
                                    <p:anim calcmode="lin" valueType="num">
                                      <p:cBhvr>
                                        <p:cTn id="57"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
                                            <p:txEl>
                                              <p:pRg st="9" end="9"/>
                                            </p:txEl>
                                          </p:spTgt>
                                        </p:tgtEl>
                                        <p:attrNameLst>
                                          <p:attrName>style.visibility</p:attrName>
                                        </p:attrNameLst>
                                      </p:cBhvr>
                                      <p:to>
                                        <p:strVal val="visible"/>
                                      </p:to>
                                    </p:set>
                                    <p:animEffect transition="in" filter="fade">
                                      <p:cBhvr>
                                        <p:cTn id="63" dur="1000"/>
                                        <p:tgtEl>
                                          <p:spTgt spid="5">
                                            <p:txEl>
                                              <p:pRg st="9" end="9"/>
                                            </p:txEl>
                                          </p:spTgt>
                                        </p:tgtEl>
                                      </p:cBhvr>
                                    </p:animEffect>
                                    <p:anim calcmode="lin" valueType="num">
                                      <p:cBhvr>
                                        <p:cTn id="64"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D82C7-79A1-4B88-949D-D3CE38B849E6}"/>
              </a:ext>
            </a:extLst>
          </p:cNvPr>
          <p:cNvSpPr>
            <a:spLocks noGrp="1"/>
          </p:cNvSpPr>
          <p:nvPr>
            <p:ph type="title"/>
          </p:nvPr>
        </p:nvSpPr>
        <p:spPr>
          <a:xfrm>
            <a:off x="838200" y="365126"/>
            <a:ext cx="9829800" cy="473074"/>
          </a:xfrm>
        </p:spPr>
        <p:txBody>
          <a:bodyPr>
            <a:noAutofit/>
          </a:bodyPr>
          <a:lstStyle/>
          <a:p>
            <a:r>
              <a:rPr lang="en-US" sz="4000" dirty="0"/>
              <a:t>Environmental-Level Barriers</a:t>
            </a:r>
          </a:p>
        </p:txBody>
      </p:sp>
      <p:sp>
        <p:nvSpPr>
          <p:cNvPr id="5" name="Content Placeholder 4">
            <a:extLst>
              <a:ext uri="{FF2B5EF4-FFF2-40B4-BE49-F238E27FC236}">
                <a16:creationId xmlns:a16="http://schemas.microsoft.com/office/drawing/2014/main" id="{6E398E27-3BBD-497A-BA6B-267BC741D9C1}"/>
              </a:ext>
            </a:extLst>
          </p:cNvPr>
          <p:cNvSpPr>
            <a:spLocks noGrp="1"/>
          </p:cNvSpPr>
          <p:nvPr>
            <p:ph idx="1"/>
          </p:nvPr>
        </p:nvSpPr>
        <p:spPr>
          <a:xfrm>
            <a:off x="838200" y="990600"/>
            <a:ext cx="10439400" cy="4695092"/>
          </a:xfrm>
        </p:spPr>
        <p:txBody>
          <a:bodyPr>
            <a:normAutofit fontScale="70000" lnSpcReduction="20000"/>
          </a:bodyPr>
          <a:lstStyle/>
          <a:p>
            <a:pPr lvl="3">
              <a:lnSpc>
                <a:spcPct val="120000"/>
              </a:lnSpc>
            </a:pPr>
            <a:r>
              <a:rPr lang="en-US" sz="2100" dirty="0"/>
              <a:t>The environment might be difficult or unpleasant for you for certain activities due to sensory sensitivities. Some examples: </a:t>
            </a:r>
          </a:p>
          <a:p>
            <a:pPr lvl="5">
              <a:lnSpc>
                <a:spcPct val="120000"/>
              </a:lnSpc>
            </a:pPr>
            <a:r>
              <a:rPr lang="en-US" sz="1700" dirty="0">
                <a:highlight>
                  <a:srgbClr val="C0C0C0"/>
                </a:highlight>
              </a:rPr>
              <a:t>Crowded areas with too many people</a:t>
            </a:r>
          </a:p>
          <a:p>
            <a:pPr lvl="5">
              <a:lnSpc>
                <a:spcPct val="120000"/>
              </a:lnSpc>
            </a:pPr>
            <a:r>
              <a:rPr lang="en-US" sz="1700" dirty="0"/>
              <a:t>Loud or annoying noises</a:t>
            </a:r>
          </a:p>
          <a:p>
            <a:pPr lvl="5">
              <a:lnSpc>
                <a:spcPct val="120000"/>
              </a:lnSpc>
            </a:pPr>
            <a:r>
              <a:rPr lang="en-US" sz="1700" dirty="0">
                <a:highlight>
                  <a:srgbClr val="C0C0C0"/>
                </a:highlight>
              </a:rPr>
              <a:t>Being outdoors (temperature outside, possibility of bad weather, bugs)</a:t>
            </a:r>
          </a:p>
          <a:p>
            <a:pPr lvl="5">
              <a:lnSpc>
                <a:spcPct val="120000"/>
              </a:lnSpc>
            </a:pPr>
            <a:r>
              <a:rPr lang="en-US" sz="1700" dirty="0"/>
              <a:t>Physical activity like running, playing sports, or things that make you move too much</a:t>
            </a:r>
          </a:p>
          <a:p>
            <a:pPr lvl="5">
              <a:lnSpc>
                <a:spcPct val="120000"/>
              </a:lnSpc>
            </a:pPr>
            <a:r>
              <a:rPr lang="en-US" sz="1700" dirty="0">
                <a:highlight>
                  <a:srgbClr val="C0C0C0"/>
                </a:highlight>
              </a:rPr>
              <a:t>Being inside and sitting still or being quiet</a:t>
            </a:r>
          </a:p>
          <a:p>
            <a:pPr lvl="5">
              <a:lnSpc>
                <a:spcPct val="120000"/>
              </a:lnSpc>
            </a:pPr>
            <a:r>
              <a:rPr lang="en-US" sz="1700" dirty="0"/>
              <a:t>Certain smells</a:t>
            </a:r>
          </a:p>
          <a:p>
            <a:pPr lvl="5">
              <a:lnSpc>
                <a:spcPct val="120000"/>
              </a:lnSpc>
            </a:pPr>
            <a:r>
              <a:rPr lang="en-US" sz="1700" dirty="0">
                <a:highlight>
                  <a:srgbClr val="C0C0C0"/>
                </a:highlight>
              </a:rPr>
              <a:t>Certain sights like bright or flashing lights</a:t>
            </a:r>
          </a:p>
          <a:p>
            <a:pPr lvl="3">
              <a:lnSpc>
                <a:spcPct val="120000"/>
              </a:lnSpc>
            </a:pPr>
            <a:r>
              <a:rPr lang="en-US" sz="2100" dirty="0"/>
              <a:t>Lack of appropriate equipment, assistive technology, or accommodations that you might need to be successful while participating in certain activities that are challenging for you, especially for physically active options</a:t>
            </a:r>
          </a:p>
          <a:p>
            <a:pPr lvl="3">
              <a:lnSpc>
                <a:spcPct val="120000"/>
              </a:lnSpc>
            </a:pPr>
            <a:r>
              <a:rPr lang="en-US" sz="2100" dirty="0">
                <a:highlight>
                  <a:srgbClr val="C0C0C0"/>
                </a:highlight>
              </a:rPr>
              <a:t>You/your family don’t know the activities or supports that are available to you in your community</a:t>
            </a:r>
          </a:p>
          <a:p>
            <a:pPr lvl="3">
              <a:lnSpc>
                <a:spcPct val="120000"/>
              </a:lnSpc>
            </a:pPr>
            <a:r>
              <a:rPr lang="en-US" sz="2100" dirty="0"/>
              <a:t>There aren’t enough programs and resources available that are age and ability appropriate that you like </a:t>
            </a:r>
          </a:p>
          <a:p>
            <a:pPr lvl="3">
              <a:lnSpc>
                <a:spcPct val="120000"/>
              </a:lnSpc>
            </a:pPr>
            <a:r>
              <a:rPr lang="en-US" sz="2100" dirty="0">
                <a:highlight>
                  <a:srgbClr val="C0C0C0"/>
                </a:highlight>
              </a:rPr>
              <a:t>Sometimes the people offering activities are not aware of your disability or your needs </a:t>
            </a:r>
          </a:p>
          <a:p>
            <a:pPr lvl="3">
              <a:lnSpc>
                <a:spcPct val="120000"/>
              </a:lnSpc>
            </a:pPr>
            <a:r>
              <a:rPr lang="en-US" sz="2100" dirty="0"/>
              <a:t>Sometimes other people treat you/think of you differently because of your disability </a:t>
            </a:r>
          </a:p>
          <a:p>
            <a:pPr lvl="3">
              <a:lnSpc>
                <a:spcPct val="120000"/>
              </a:lnSpc>
            </a:pPr>
            <a:r>
              <a:rPr lang="en-US" sz="2100" dirty="0">
                <a:highlight>
                  <a:srgbClr val="C0C0C0"/>
                </a:highlight>
              </a:rPr>
              <a:t>Lack of available transportation options in the community</a:t>
            </a:r>
          </a:p>
          <a:p>
            <a:pPr lvl="3"/>
            <a:endParaRPr lang="en-US" sz="1600" dirty="0"/>
          </a:p>
          <a:p>
            <a:pPr marL="731520" lvl="3" indent="0">
              <a:buNone/>
            </a:pPr>
            <a:endParaRPr lang="en-US" sz="1800" dirty="0">
              <a:highlight>
                <a:srgbClr val="C0C0C0"/>
              </a:highlight>
            </a:endParaRPr>
          </a:p>
        </p:txBody>
      </p:sp>
      <p:sp>
        <p:nvSpPr>
          <p:cNvPr id="6" name="TextBox 5">
            <a:extLst>
              <a:ext uri="{FF2B5EF4-FFF2-40B4-BE49-F238E27FC236}">
                <a16:creationId xmlns:a16="http://schemas.microsoft.com/office/drawing/2014/main" id="{A3680F7F-5D46-42F5-A0DF-1EA1B74B5EB4}"/>
              </a:ext>
            </a:extLst>
          </p:cNvPr>
          <p:cNvSpPr txBox="1"/>
          <p:nvPr/>
        </p:nvSpPr>
        <p:spPr>
          <a:xfrm>
            <a:off x="2308274" y="5685692"/>
            <a:ext cx="7010400" cy="523220"/>
          </a:xfrm>
          <a:prstGeom prst="rect">
            <a:avLst/>
          </a:prstGeom>
          <a:noFill/>
        </p:spPr>
        <p:txBody>
          <a:bodyPr wrap="square" rtlCol="0">
            <a:spAutoFit/>
          </a:bodyPr>
          <a:lstStyle/>
          <a:p>
            <a:pPr algn="ctr"/>
            <a:r>
              <a:rPr lang="en-US" sz="1400" dirty="0"/>
              <a:t>(Askari et al., 2015; Kramer et al., 2011; Must et al., 2015; Potvin et al., 2008; </a:t>
            </a:r>
            <a:r>
              <a:rPr lang="en-US" sz="1400" dirty="0" err="1"/>
              <a:t>Obrusnikova</a:t>
            </a:r>
            <a:r>
              <a:rPr lang="en-US" sz="1400" dirty="0"/>
              <a:t> &amp; </a:t>
            </a:r>
            <a:r>
              <a:rPr lang="en-US" sz="1400" dirty="0" err="1"/>
              <a:t>Miccinello</a:t>
            </a:r>
            <a:r>
              <a:rPr lang="en-US" sz="1400" dirty="0"/>
              <a:t>, 2012).</a:t>
            </a:r>
          </a:p>
        </p:txBody>
      </p:sp>
    </p:spTree>
    <p:extLst>
      <p:ext uri="{BB962C8B-B14F-4D97-AF65-F5344CB8AC3E}">
        <p14:creationId xmlns:p14="http://schemas.microsoft.com/office/powerpoint/2010/main" val="485292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randombar(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randombar(horizontal)">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randombar(horizontal)">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randombar(horizontal)">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wipe(down)">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wipe(down)">
                                      <p:cBhvr>
                                        <p:cTn id="52" dur="500"/>
                                        <p:tgtEl>
                                          <p:spTgt spid="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5">
                                            <p:txEl>
                                              <p:pRg st="10" end="10"/>
                                            </p:txEl>
                                          </p:spTgt>
                                        </p:tgtEl>
                                        <p:attrNameLst>
                                          <p:attrName>style.visibility</p:attrName>
                                        </p:attrNameLst>
                                      </p:cBhvr>
                                      <p:to>
                                        <p:strVal val="visible"/>
                                      </p:to>
                                    </p:set>
                                    <p:animEffect transition="in" filter="wipe(down)">
                                      <p:cBhvr>
                                        <p:cTn id="57" dur="500"/>
                                        <p:tgtEl>
                                          <p:spTgt spid="5">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5">
                                            <p:txEl>
                                              <p:pRg st="11" end="11"/>
                                            </p:txEl>
                                          </p:spTgt>
                                        </p:tgtEl>
                                        <p:attrNameLst>
                                          <p:attrName>style.visibility</p:attrName>
                                        </p:attrNameLst>
                                      </p:cBhvr>
                                      <p:to>
                                        <p:strVal val="visible"/>
                                      </p:to>
                                    </p:set>
                                    <p:animEffect transition="in" filter="wipe(down)">
                                      <p:cBhvr>
                                        <p:cTn id="62" dur="500"/>
                                        <p:tgtEl>
                                          <p:spTgt spid="5">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5">
                                            <p:txEl>
                                              <p:pRg st="12" end="12"/>
                                            </p:txEl>
                                          </p:spTgt>
                                        </p:tgtEl>
                                        <p:attrNameLst>
                                          <p:attrName>style.visibility</p:attrName>
                                        </p:attrNameLst>
                                      </p:cBhvr>
                                      <p:to>
                                        <p:strVal val="visible"/>
                                      </p:to>
                                    </p:set>
                                    <p:animEffect transition="in" filter="wipe(down)">
                                      <p:cBhvr>
                                        <p:cTn id="67" dur="500"/>
                                        <p:tgtEl>
                                          <p:spTgt spid="5">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5">
                                            <p:txEl>
                                              <p:pRg st="13" end="13"/>
                                            </p:txEl>
                                          </p:spTgt>
                                        </p:tgtEl>
                                        <p:attrNameLst>
                                          <p:attrName>style.visibility</p:attrName>
                                        </p:attrNameLst>
                                      </p:cBhvr>
                                      <p:to>
                                        <p:strVal val="visible"/>
                                      </p:to>
                                    </p:set>
                                    <p:animEffect transition="in" filter="wipe(down)">
                                      <p:cBhvr>
                                        <p:cTn id="72"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1C553-D39C-443C-902D-5C29C1750963}"/>
              </a:ext>
            </a:extLst>
          </p:cNvPr>
          <p:cNvSpPr>
            <a:spLocks noGrp="1"/>
          </p:cNvSpPr>
          <p:nvPr>
            <p:ph type="title"/>
          </p:nvPr>
        </p:nvSpPr>
        <p:spPr>
          <a:xfrm>
            <a:off x="1028580" y="5562600"/>
            <a:ext cx="9944220" cy="685800"/>
          </a:xfrm>
        </p:spPr>
        <p:txBody>
          <a:bodyPr>
            <a:normAutofit/>
          </a:bodyPr>
          <a:lstStyle/>
          <a:p>
            <a:pPr algn="ctr"/>
            <a:r>
              <a:rPr lang="en-US" dirty="0"/>
              <a:t>You might be thinking, “OK, now what? Can I do something about it?”</a:t>
            </a:r>
          </a:p>
        </p:txBody>
      </p:sp>
      <p:pic>
        <p:nvPicPr>
          <p:cNvPr id="8" name="Picture Placeholder 7" descr="A person standing in front of a building&#10;&#10;Description generated with high confidence">
            <a:extLst>
              <a:ext uri="{FF2B5EF4-FFF2-40B4-BE49-F238E27FC236}">
                <a16:creationId xmlns:a16="http://schemas.microsoft.com/office/drawing/2014/main" id="{312476BF-2DC6-4ECB-A2B5-5D22C916D769}"/>
              </a:ext>
            </a:extLst>
          </p:cNvPr>
          <p:cNvPicPr>
            <a:picLocks noGrp="1" noChangeAspect="1"/>
          </p:cNvPicPr>
          <p:nvPr>
            <p:ph type="pic" sz="quarter" idx="13"/>
          </p:nvPr>
        </p:nvPicPr>
        <p:blipFill>
          <a:blip r:embed="rId2"/>
          <a:srcRect l="17604" r="17604"/>
          <a:stretch>
            <a:fillRect/>
          </a:stretch>
        </p:blipFill>
        <p:spPr/>
      </p:pic>
      <p:pic>
        <p:nvPicPr>
          <p:cNvPr id="10" name="Picture Placeholder 9" descr="A picture containing person, man, wall&#10;&#10;Description generated with very high confidence">
            <a:extLst>
              <a:ext uri="{FF2B5EF4-FFF2-40B4-BE49-F238E27FC236}">
                <a16:creationId xmlns:a16="http://schemas.microsoft.com/office/drawing/2014/main" id="{BFC8A81E-7625-4005-B6C3-0BCA415D980F}"/>
              </a:ext>
            </a:extLst>
          </p:cNvPr>
          <p:cNvPicPr>
            <a:picLocks noGrp="1" noChangeAspect="1"/>
          </p:cNvPicPr>
          <p:nvPr>
            <p:ph type="pic" sz="quarter" idx="15"/>
          </p:nvPr>
        </p:nvPicPr>
        <p:blipFill>
          <a:blip r:embed="rId3">
            <a:extLst>
              <a:ext uri="{837473B0-CC2E-450A-ABE3-18F120FF3D39}">
                <a1611:picAttrSrcUrl xmlns:a1611="http://schemas.microsoft.com/office/drawing/2016/11/main" r:id="rId4"/>
              </a:ext>
            </a:extLst>
          </a:blip>
          <a:srcRect l="17587" r="17587"/>
          <a:stretch>
            <a:fillRect/>
          </a:stretch>
        </p:blipFill>
        <p:spPr/>
      </p:pic>
    </p:spTree>
    <p:extLst>
      <p:ext uri="{BB962C8B-B14F-4D97-AF65-F5344CB8AC3E}">
        <p14:creationId xmlns:p14="http://schemas.microsoft.com/office/powerpoint/2010/main" val="162275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85C2D-8718-4065-B71E-B1154BC4B839}"/>
              </a:ext>
            </a:extLst>
          </p:cNvPr>
          <p:cNvSpPr>
            <a:spLocks noGrp="1"/>
          </p:cNvSpPr>
          <p:nvPr>
            <p:ph type="title"/>
          </p:nvPr>
        </p:nvSpPr>
        <p:spPr>
          <a:xfrm>
            <a:off x="3276600" y="-33130"/>
            <a:ext cx="7315200" cy="1828800"/>
          </a:xfrm>
        </p:spPr>
        <p:txBody>
          <a:bodyPr/>
          <a:lstStyle/>
          <a:p>
            <a:r>
              <a:rPr lang="en-US" dirty="0"/>
              <a:t>Overcoming Barriers</a:t>
            </a:r>
          </a:p>
        </p:txBody>
      </p:sp>
      <p:pic>
        <p:nvPicPr>
          <p:cNvPr id="8" name="Picture 7" descr="A picture containing sky, indoor, table&#10;&#10;Description generated with very high confidence">
            <a:extLst>
              <a:ext uri="{FF2B5EF4-FFF2-40B4-BE49-F238E27FC236}">
                <a16:creationId xmlns:a16="http://schemas.microsoft.com/office/drawing/2014/main" id="{786F0FE8-6024-4599-9497-81F6238B6801}"/>
              </a:ext>
            </a:extLst>
          </p:cNvPr>
          <p:cNvPicPr>
            <a:picLocks noChangeAspect="1"/>
          </p:cNvPicPr>
          <p:nvPr/>
        </p:nvPicPr>
        <p:blipFill>
          <a:blip r:embed="rId2"/>
          <a:stretch>
            <a:fillRect/>
          </a:stretch>
        </p:blipFill>
        <p:spPr>
          <a:xfrm>
            <a:off x="3962400" y="2133600"/>
            <a:ext cx="3507346" cy="3504815"/>
          </a:xfrm>
          <a:prstGeom prst="rect">
            <a:avLst/>
          </a:prstGeom>
        </p:spPr>
      </p:pic>
    </p:spTree>
    <p:extLst>
      <p:ext uri="{BB962C8B-B14F-4D97-AF65-F5344CB8AC3E}">
        <p14:creationId xmlns:p14="http://schemas.microsoft.com/office/powerpoint/2010/main" val="3422506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47B7C-CD1F-4DD7-9CE7-2893FFB4C432}"/>
              </a:ext>
            </a:extLst>
          </p:cNvPr>
          <p:cNvSpPr>
            <a:spLocks noGrp="1"/>
          </p:cNvSpPr>
          <p:nvPr>
            <p:ph type="title"/>
          </p:nvPr>
        </p:nvSpPr>
        <p:spPr>
          <a:xfrm>
            <a:off x="838200" y="365126"/>
            <a:ext cx="9829800" cy="625474"/>
          </a:xfrm>
        </p:spPr>
        <p:txBody>
          <a:bodyPr>
            <a:normAutofit fontScale="90000"/>
          </a:bodyPr>
          <a:lstStyle/>
          <a:p>
            <a:r>
              <a:rPr lang="en-US" dirty="0"/>
              <a:t>How To Overcome:</a:t>
            </a:r>
            <a:br>
              <a:rPr lang="en-US" dirty="0"/>
            </a:br>
            <a:r>
              <a:rPr lang="en-US" dirty="0"/>
              <a:t>		</a:t>
            </a:r>
            <a:r>
              <a:rPr lang="en-US" b="1" u="sng" dirty="0"/>
              <a:t>Child-Level Barriers </a:t>
            </a:r>
            <a:r>
              <a:rPr lang="en-US" i="1" dirty="0"/>
              <a:t>(my personal challenges)</a:t>
            </a:r>
          </a:p>
        </p:txBody>
      </p:sp>
      <p:sp>
        <p:nvSpPr>
          <p:cNvPr id="3" name="Content Placeholder 2">
            <a:extLst>
              <a:ext uri="{FF2B5EF4-FFF2-40B4-BE49-F238E27FC236}">
                <a16:creationId xmlns:a16="http://schemas.microsoft.com/office/drawing/2014/main" id="{B8A514A5-7B39-49A7-8B7B-4D0CE15C3B4A}"/>
              </a:ext>
            </a:extLst>
          </p:cNvPr>
          <p:cNvSpPr>
            <a:spLocks noGrp="1"/>
          </p:cNvSpPr>
          <p:nvPr>
            <p:ph idx="1"/>
          </p:nvPr>
        </p:nvSpPr>
        <p:spPr>
          <a:xfrm>
            <a:off x="1066800" y="1295400"/>
            <a:ext cx="9601200" cy="4419600"/>
          </a:xfrm>
        </p:spPr>
        <p:txBody>
          <a:bodyPr>
            <a:normAutofit/>
          </a:bodyPr>
          <a:lstStyle/>
          <a:p>
            <a:pPr lvl="2"/>
            <a:r>
              <a:rPr lang="en-US" sz="1550" dirty="0">
                <a:highlight>
                  <a:srgbClr val="C0C0C0"/>
                </a:highlight>
              </a:rPr>
              <a:t>You can ask your teacher to help you learn and practice social skills and leisure skills with peers</a:t>
            </a:r>
          </a:p>
          <a:p>
            <a:pPr lvl="2"/>
            <a:r>
              <a:rPr lang="en-US" sz="1550" dirty="0"/>
              <a:t>You can find out what it means to be an active citizen in your community and practice doing it</a:t>
            </a:r>
          </a:p>
          <a:p>
            <a:pPr lvl="2"/>
            <a:r>
              <a:rPr lang="en-US" sz="1550" dirty="0">
                <a:highlight>
                  <a:srgbClr val="C0C0C0"/>
                </a:highlight>
              </a:rPr>
              <a:t>The earlier you begin experiencing and practicing different leisure skills with others, the better!</a:t>
            </a:r>
          </a:p>
          <a:p>
            <a:pPr lvl="2"/>
            <a:r>
              <a:rPr lang="en-US" sz="1550" dirty="0"/>
              <a:t>You can volunteer more in your community. Do different things each time and rack up those SSL hours! Trying more things will help you determine your preferences. You’ll never know until you try it. </a:t>
            </a:r>
          </a:p>
          <a:p>
            <a:pPr lvl="2"/>
            <a:r>
              <a:rPr lang="en-US" sz="1550" dirty="0">
                <a:highlight>
                  <a:srgbClr val="C0C0C0"/>
                </a:highlight>
              </a:rPr>
              <a:t>You can ask for assistance to build and maintain friendships with others. It takes a lot of listening and learning how to compromise.</a:t>
            </a:r>
          </a:p>
          <a:p>
            <a:pPr lvl="2"/>
            <a:r>
              <a:rPr lang="en-US" sz="1550" dirty="0"/>
              <a:t>You can participate in your IEP planning process and make sure your team is working to support you with a plan designed just for you to help you be an active community member. Tell people what you want to work on or what supports are helpful for you</a:t>
            </a:r>
          </a:p>
          <a:p>
            <a:pPr lvl="2"/>
            <a:r>
              <a:rPr lang="en-US" sz="1550" dirty="0">
                <a:highlight>
                  <a:srgbClr val="C0C0C0"/>
                </a:highlight>
              </a:rPr>
              <a:t>You can use your strengths and interests to help you determine activities that will be good for you</a:t>
            </a:r>
          </a:p>
          <a:p>
            <a:pPr lvl="2"/>
            <a:r>
              <a:rPr lang="en-US" sz="1550" dirty="0"/>
              <a:t>You can advocate for yourself and tell other people what you like and don’t like </a:t>
            </a:r>
          </a:p>
          <a:p>
            <a:pPr lvl="2"/>
            <a:r>
              <a:rPr lang="en-US" sz="1550" dirty="0">
                <a:highlight>
                  <a:srgbClr val="C0C0C0"/>
                </a:highlight>
              </a:rPr>
              <a:t>You can ask an adult to help you do a community mapping exercise to identify available opportunities and resources in your specific community</a:t>
            </a:r>
          </a:p>
          <a:p>
            <a:pPr lvl="2"/>
            <a:r>
              <a:rPr lang="en-US" sz="1550" dirty="0"/>
              <a:t>You can learn how to and practice accessing resources in your community (example: learn how to use public transportation or what you need to do to get a driver’s license) </a:t>
            </a:r>
          </a:p>
          <a:p>
            <a:endParaRPr lang="en-US" dirty="0"/>
          </a:p>
        </p:txBody>
      </p:sp>
      <p:sp>
        <p:nvSpPr>
          <p:cNvPr id="4" name="TextBox 3">
            <a:extLst>
              <a:ext uri="{FF2B5EF4-FFF2-40B4-BE49-F238E27FC236}">
                <a16:creationId xmlns:a16="http://schemas.microsoft.com/office/drawing/2014/main" id="{2C7E7C0B-4AD2-4AE4-8A38-4F30BB094BDD}"/>
              </a:ext>
            </a:extLst>
          </p:cNvPr>
          <p:cNvSpPr txBox="1"/>
          <p:nvPr/>
        </p:nvSpPr>
        <p:spPr>
          <a:xfrm>
            <a:off x="2362200" y="5715000"/>
            <a:ext cx="6553200" cy="523220"/>
          </a:xfrm>
          <a:prstGeom prst="rect">
            <a:avLst/>
          </a:prstGeom>
          <a:noFill/>
        </p:spPr>
        <p:txBody>
          <a:bodyPr wrap="square" rtlCol="0">
            <a:spAutoFit/>
          </a:bodyPr>
          <a:lstStyle/>
          <a:p>
            <a:pPr algn="ctr"/>
            <a:r>
              <a:rPr lang="en-US" sz="1400" dirty="0"/>
              <a:t>(Askari et al., 2015; Carter et al., 2013; Kramer et al., 2011; Liptak et al. 2011; </a:t>
            </a:r>
            <a:r>
              <a:rPr lang="en-US" sz="1400" dirty="0" err="1"/>
              <a:t>Obrusnikova</a:t>
            </a:r>
            <a:r>
              <a:rPr lang="en-US" sz="1400" dirty="0"/>
              <a:t> &amp; </a:t>
            </a:r>
            <a:r>
              <a:rPr lang="en-US" sz="1400" dirty="0" err="1"/>
              <a:t>Miccinello</a:t>
            </a:r>
            <a:r>
              <a:rPr lang="en-US" sz="1400" dirty="0"/>
              <a:t>, 2012; Shattuck et al., 2011)</a:t>
            </a:r>
          </a:p>
        </p:txBody>
      </p:sp>
    </p:spTree>
    <p:extLst>
      <p:ext uri="{BB962C8B-B14F-4D97-AF65-F5344CB8AC3E}">
        <p14:creationId xmlns:p14="http://schemas.microsoft.com/office/powerpoint/2010/main" val="1286496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47B7C-CD1F-4DD7-9CE7-2893FFB4C432}"/>
              </a:ext>
            </a:extLst>
          </p:cNvPr>
          <p:cNvSpPr>
            <a:spLocks noGrp="1"/>
          </p:cNvSpPr>
          <p:nvPr>
            <p:ph type="title"/>
          </p:nvPr>
        </p:nvSpPr>
        <p:spPr>
          <a:xfrm>
            <a:off x="838200" y="365126"/>
            <a:ext cx="9829800" cy="1082674"/>
          </a:xfrm>
        </p:spPr>
        <p:txBody>
          <a:bodyPr>
            <a:noAutofit/>
          </a:bodyPr>
          <a:lstStyle/>
          <a:p>
            <a:r>
              <a:rPr lang="en-US" dirty="0"/>
              <a:t>How To Overcome:</a:t>
            </a:r>
            <a:br>
              <a:rPr lang="en-US" dirty="0"/>
            </a:br>
            <a:r>
              <a:rPr lang="en-US" dirty="0"/>
              <a:t>		</a:t>
            </a:r>
            <a:r>
              <a:rPr lang="en-US" b="1" u="sng" dirty="0"/>
              <a:t>Family &amp; Peer-Level Barriers </a:t>
            </a:r>
            <a:r>
              <a:rPr lang="en-US" i="1" dirty="0"/>
              <a:t>(challenges 				that my family &amp; friends have)</a:t>
            </a:r>
            <a:endParaRPr lang="en-US" i="1" u="sng" dirty="0"/>
          </a:p>
        </p:txBody>
      </p:sp>
      <p:sp>
        <p:nvSpPr>
          <p:cNvPr id="3" name="Content Placeholder 2">
            <a:extLst>
              <a:ext uri="{FF2B5EF4-FFF2-40B4-BE49-F238E27FC236}">
                <a16:creationId xmlns:a16="http://schemas.microsoft.com/office/drawing/2014/main" id="{B8A514A5-7B39-49A7-8B7B-4D0CE15C3B4A}"/>
              </a:ext>
            </a:extLst>
          </p:cNvPr>
          <p:cNvSpPr>
            <a:spLocks noGrp="1"/>
          </p:cNvSpPr>
          <p:nvPr>
            <p:ph idx="1"/>
          </p:nvPr>
        </p:nvSpPr>
        <p:spPr>
          <a:xfrm>
            <a:off x="1066800" y="1524000"/>
            <a:ext cx="10363200" cy="4267200"/>
          </a:xfrm>
        </p:spPr>
        <p:txBody>
          <a:bodyPr>
            <a:noAutofit/>
          </a:bodyPr>
          <a:lstStyle/>
          <a:p>
            <a:pPr lvl="2"/>
            <a:r>
              <a:rPr lang="en-US" sz="1500" dirty="0">
                <a:highlight>
                  <a:srgbClr val="C0C0C0"/>
                </a:highlight>
              </a:rPr>
              <a:t>They can ask you for you input on your interests, preferences, and needs </a:t>
            </a:r>
          </a:p>
          <a:p>
            <a:pPr lvl="2"/>
            <a:r>
              <a:rPr lang="en-US" sz="1500" dirty="0"/>
              <a:t>They can help you complete community mapping exercises to identify available opportunities and resources in your community</a:t>
            </a:r>
          </a:p>
          <a:p>
            <a:pPr lvl="2"/>
            <a:r>
              <a:rPr lang="en-US" sz="1500" dirty="0">
                <a:highlight>
                  <a:srgbClr val="C0C0C0"/>
                </a:highlight>
              </a:rPr>
              <a:t>They can help you make a plan to try out different recreation, leisure, and volunteer activities based on your interests</a:t>
            </a:r>
          </a:p>
          <a:p>
            <a:pPr lvl="2"/>
            <a:r>
              <a:rPr lang="en-US" sz="1500" dirty="0"/>
              <a:t>They can provide more support and advocate for/help you advocate for your needs </a:t>
            </a:r>
          </a:p>
          <a:p>
            <a:pPr lvl="2"/>
            <a:r>
              <a:rPr lang="en-US" sz="1500" dirty="0">
                <a:highlight>
                  <a:srgbClr val="C0C0C0"/>
                </a:highlight>
              </a:rPr>
              <a:t>They can increase the amount of attention given to recreation and leisure skills and opportunities</a:t>
            </a:r>
          </a:p>
          <a:p>
            <a:pPr lvl="2"/>
            <a:r>
              <a:rPr lang="en-US" sz="1500" dirty="0"/>
              <a:t>They can help you learn and practice skills you need to be more independent in the community (e.g., social skills, daily living skills, &amp; leisure skills) </a:t>
            </a:r>
          </a:p>
          <a:p>
            <a:pPr lvl="2"/>
            <a:r>
              <a:rPr lang="en-US" sz="1500" dirty="0">
                <a:highlight>
                  <a:srgbClr val="C0C0C0"/>
                </a:highlight>
              </a:rPr>
              <a:t>They can encourage you/help you get a part-time job so you use your own money to pay for things you want</a:t>
            </a:r>
          </a:p>
          <a:p>
            <a:pPr lvl="2"/>
            <a:r>
              <a:rPr lang="en-US" sz="1500" dirty="0"/>
              <a:t>They can help you search for activities that are free/low cost or for resources that will help you pay for more expensive ones</a:t>
            </a:r>
          </a:p>
          <a:p>
            <a:pPr lvl="2"/>
            <a:r>
              <a:rPr lang="en-US" sz="1500" dirty="0">
                <a:highlight>
                  <a:srgbClr val="C0C0C0"/>
                </a:highlight>
              </a:rPr>
              <a:t>They can attend trainings or do other things to learn more about your disability and how to support you </a:t>
            </a:r>
          </a:p>
          <a:p>
            <a:pPr lvl="2"/>
            <a:r>
              <a:rPr lang="en-US" sz="1500" dirty="0"/>
              <a:t>They can research transportation options in your community and help you access them</a:t>
            </a:r>
          </a:p>
          <a:p>
            <a:pPr lvl="2"/>
            <a:r>
              <a:rPr lang="en-US" sz="1500" dirty="0">
                <a:highlight>
                  <a:srgbClr val="C0C0C0"/>
                </a:highlight>
              </a:rPr>
              <a:t>They can ask other people for help and seek out trainings to help teach you the skills you need</a:t>
            </a:r>
          </a:p>
          <a:p>
            <a:pPr lvl="2"/>
            <a:r>
              <a:rPr lang="en-US" sz="1500" dirty="0"/>
              <a:t>They can set high expectations for you!</a:t>
            </a:r>
          </a:p>
        </p:txBody>
      </p:sp>
      <p:sp>
        <p:nvSpPr>
          <p:cNvPr id="4" name="Rectangle 3">
            <a:extLst>
              <a:ext uri="{FF2B5EF4-FFF2-40B4-BE49-F238E27FC236}">
                <a16:creationId xmlns:a16="http://schemas.microsoft.com/office/drawing/2014/main" id="{4EF5E505-B5D4-40E6-AD33-B27D45099AE4}"/>
              </a:ext>
            </a:extLst>
          </p:cNvPr>
          <p:cNvSpPr/>
          <p:nvPr/>
        </p:nvSpPr>
        <p:spPr>
          <a:xfrm>
            <a:off x="2819400" y="5791200"/>
            <a:ext cx="6096000" cy="523220"/>
          </a:xfrm>
          <a:prstGeom prst="rect">
            <a:avLst/>
          </a:prstGeom>
        </p:spPr>
        <p:txBody>
          <a:bodyPr>
            <a:spAutoFit/>
          </a:bodyPr>
          <a:lstStyle/>
          <a:p>
            <a:pPr algn="ctr"/>
            <a:r>
              <a:rPr lang="en-US" sz="1400" dirty="0"/>
              <a:t>(Askari et al., 2015; Carter et al., 2013; Kramer et al., 2011; Liptak et al. 2011; </a:t>
            </a:r>
            <a:r>
              <a:rPr lang="en-US" sz="1400" dirty="0" err="1"/>
              <a:t>Obrusnikova</a:t>
            </a:r>
            <a:r>
              <a:rPr lang="en-US" sz="1400" dirty="0"/>
              <a:t> &amp; </a:t>
            </a:r>
            <a:r>
              <a:rPr lang="en-US" sz="1400" dirty="0" err="1"/>
              <a:t>Miccinello</a:t>
            </a:r>
            <a:r>
              <a:rPr lang="en-US" sz="1400" dirty="0"/>
              <a:t>, 2012; Shattuck et al., 2011)</a:t>
            </a:r>
          </a:p>
        </p:txBody>
      </p:sp>
    </p:spTree>
    <p:extLst>
      <p:ext uri="{BB962C8B-B14F-4D97-AF65-F5344CB8AC3E}">
        <p14:creationId xmlns:p14="http://schemas.microsoft.com/office/powerpoint/2010/main" val="1595691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47B7C-CD1F-4DD7-9CE7-2893FFB4C432}"/>
              </a:ext>
            </a:extLst>
          </p:cNvPr>
          <p:cNvSpPr>
            <a:spLocks noGrp="1"/>
          </p:cNvSpPr>
          <p:nvPr>
            <p:ph type="title"/>
          </p:nvPr>
        </p:nvSpPr>
        <p:spPr/>
        <p:txBody>
          <a:bodyPr>
            <a:noAutofit/>
          </a:bodyPr>
          <a:lstStyle/>
          <a:p>
            <a:r>
              <a:rPr lang="en-US" dirty="0"/>
              <a:t>How To Overcome:</a:t>
            </a:r>
            <a:br>
              <a:rPr lang="en-US" dirty="0"/>
            </a:br>
            <a:r>
              <a:rPr lang="en-US" dirty="0"/>
              <a:t>		</a:t>
            </a:r>
            <a:r>
              <a:rPr lang="en-US" b="1" u="sng" dirty="0"/>
              <a:t>Environmental-Level Barriers </a:t>
            </a:r>
            <a:r>
              <a:rPr lang="en-US" i="1" dirty="0"/>
              <a:t>(challenges 				presented to me by my environment)</a:t>
            </a:r>
          </a:p>
        </p:txBody>
      </p:sp>
      <p:sp>
        <p:nvSpPr>
          <p:cNvPr id="3" name="Content Placeholder 2">
            <a:extLst>
              <a:ext uri="{FF2B5EF4-FFF2-40B4-BE49-F238E27FC236}">
                <a16:creationId xmlns:a16="http://schemas.microsoft.com/office/drawing/2014/main" id="{B8A514A5-7B39-49A7-8B7B-4D0CE15C3B4A}"/>
              </a:ext>
            </a:extLst>
          </p:cNvPr>
          <p:cNvSpPr>
            <a:spLocks noGrp="1"/>
          </p:cNvSpPr>
          <p:nvPr>
            <p:ph idx="1"/>
          </p:nvPr>
        </p:nvSpPr>
        <p:spPr>
          <a:xfrm>
            <a:off x="1295400" y="1600200"/>
            <a:ext cx="9372600" cy="4495800"/>
          </a:xfrm>
        </p:spPr>
        <p:txBody>
          <a:bodyPr>
            <a:normAutofit/>
          </a:bodyPr>
          <a:lstStyle/>
          <a:p>
            <a:pPr marL="502920" lvl="2" indent="0">
              <a:buNone/>
            </a:pPr>
            <a:r>
              <a:rPr lang="en-US" sz="1800" b="1" u="sng" dirty="0"/>
              <a:t>YOU AND YOUR FAMILY CAN:</a:t>
            </a:r>
          </a:p>
          <a:p>
            <a:pPr lvl="2"/>
            <a:r>
              <a:rPr lang="en-US" dirty="0">
                <a:highlight>
                  <a:srgbClr val="C0C0C0"/>
                </a:highlight>
              </a:rPr>
              <a:t>Advocate for more individualized supports and strategies to help you and your family</a:t>
            </a:r>
          </a:p>
          <a:p>
            <a:pPr lvl="2"/>
            <a:r>
              <a:rPr lang="en-US" dirty="0"/>
              <a:t>Advocate for more information on available programs, supports, and resources for a range of activities</a:t>
            </a:r>
          </a:p>
          <a:p>
            <a:pPr lvl="2"/>
            <a:r>
              <a:rPr lang="en-US" dirty="0">
                <a:highlight>
                  <a:srgbClr val="C0C0C0"/>
                </a:highlight>
              </a:rPr>
              <a:t>Advocate for more specialized training to people who support you and your family</a:t>
            </a:r>
          </a:p>
          <a:p>
            <a:pPr lvl="2"/>
            <a:r>
              <a:rPr lang="en-US" dirty="0"/>
              <a:t>Advocate for more opportunities for others to learn more about your disability</a:t>
            </a:r>
          </a:p>
          <a:p>
            <a:pPr lvl="2"/>
            <a:r>
              <a:rPr lang="en-US" dirty="0">
                <a:highlight>
                  <a:srgbClr val="C0C0C0"/>
                </a:highlight>
              </a:rPr>
              <a:t>Advocate to make changes to your environment or activities to help you participate when possible </a:t>
            </a:r>
          </a:p>
          <a:p>
            <a:pPr lvl="2"/>
            <a:r>
              <a:rPr lang="en-US" dirty="0"/>
              <a:t>Advocate for accommodations to help you with any sensory challenges (example: ask for headphones in a loud environment) </a:t>
            </a:r>
          </a:p>
          <a:p>
            <a:pPr lvl="2"/>
            <a:r>
              <a:rPr lang="en-US" dirty="0">
                <a:highlight>
                  <a:srgbClr val="C0C0C0"/>
                </a:highlight>
              </a:rPr>
              <a:t>Advocate for more structured routines and schedules for recreation and leisure activities</a:t>
            </a:r>
          </a:p>
          <a:p>
            <a:pPr lvl="2"/>
            <a:r>
              <a:rPr lang="en-US" dirty="0"/>
              <a:t>Advocate for more age-appropriate activities that are inclusive. This means that you are participating in the community with peers your age, who may or may not have disabilities</a:t>
            </a:r>
          </a:p>
        </p:txBody>
      </p:sp>
      <p:sp>
        <p:nvSpPr>
          <p:cNvPr id="4" name="TextBox 3">
            <a:extLst>
              <a:ext uri="{FF2B5EF4-FFF2-40B4-BE49-F238E27FC236}">
                <a16:creationId xmlns:a16="http://schemas.microsoft.com/office/drawing/2014/main" id="{A46F263C-EE30-4445-91B4-AF5EABE3E644}"/>
              </a:ext>
            </a:extLst>
          </p:cNvPr>
          <p:cNvSpPr txBox="1"/>
          <p:nvPr/>
        </p:nvSpPr>
        <p:spPr>
          <a:xfrm>
            <a:off x="2286000" y="5695363"/>
            <a:ext cx="6934200" cy="523220"/>
          </a:xfrm>
          <a:prstGeom prst="rect">
            <a:avLst/>
          </a:prstGeom>
          <a:noFill/>
        </p:spPr>
        <p:txBody>
          <a:bodyPr wrap="square" rtlCol="0">
            <a:spAutoFit/>
          </a:bodyPr>
          <a:lstStyle/>
          <a:p>
            <a:pPr algn="ctr"/>
            <a:r>
              <a:rPr lang="en-US" sz="1400" dirty="0"/>
              <a:t>(Askari et al., 2015; Carter et al., 2013; Liptak et al., 2015; Must et al., 2015; </a:t>
            </a:r>
            <a:r>
              <a:rPr lang="en-US" sz="1400" dirty="0" err="1"/>
              <a:t>Obrusnikova</a:t>
            </a:r>
            <a:r>
              <a:rPr lang="en-US" sz="1400" dirty="0"/>
              <a:t> &amp; </a:t>
            </a:r>
            <a:r>
              <a:rPr lang="en-US" sz="1400" dirty="0" err="1"/>
              <a:t>Miccinello</a:t>
            </a:r>
            <a:r>
              <a:rPr lang="en-US" sz="1400" dirty="0"/>
              <a:t>, 2012; Shattuck et al., 2011 )</a:t>
            </a:r>
          </a:p>
        </p:txBody>
      </p:sp>
    </p:spTree>
    <p:extLst>
      <p:ext uri="{BB962C8B-B14F-4D97-AF65-F5344CB8AC3E}">
        <p14:creationId xmlns:p14="http://schemas.microsoft.com/office/powerpoint/2010/main" val="3298952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down)">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5D2A8-185A-4B75-8824-301FC5A64E34}"/>
              </a:ext>
            </a:extLst>
          </p:cNvPr>
          <p:cNvSpPr>
            <a:spLocks noGrp="1"/>
          </p:cNvSpPr>
          <p:nvPr>
            <p:ph type="title"/>
          </p:nvPr>
        </p:nvSpPr>
        <p:spPr>
          <a:xfrm>
            <a:off x="3176588" y="774231"/>
            <a:ext cx="7315200" cy="988368"/>
          </a:xfrm>
        </p:spPr>
        <p:txBody>
          <a:bodyPr/>
          <a:lstStyle/>
          <a:p>
            <a:r>
              <a:rPr lang="en-US" b="1" u="sng" dirty="0"/>
              <a:t>You spoke, I listened!</a:t>
            </a:r>
          </a:p>
        </p:txBody>
      </p:sp>
      <p:pic>
        <p:nvPicPr>
          <p:cNvPr id="5" name="Picture 4">
            <a:extLst>
              <a:ext uri="{FF2B5EF4-FFF2-40B4-BE49-F238E27FC236}">
                <a16:creationId xmlns:a16="http://schemas.microsoft.com/office/drawing/2014/main" id="{A881AA69-1C14-467A-B4F8-19515114D2B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166649" y="2141912"/>
            <a:ext cx="5838824" cy="3048000"/>
          </a:xfrm>
          <a:prstGeom prst="rect">
            <a:avLst/>
          </a:prstGeom>
        </p:spPr>
      </p:pic>
      <p:sp>
        <p:nvSpPr>
          <p:cNvPr id="6" name="TextBox 5">
            <a:extLst>
              <a:ext uri="{FF2B5EF4-FFF2-40B4-BE49-F238E27FC236}">
                <a16:creationId xmlns:a16="http://schemas.microsoft.com/office/drawing/2014/main" id="{D24662F0-E8B3-49AD-BD4F-3CE5F49A04BD}"/>
              </a:ext>
            </a:extLst>
          </p:cNvPr>
          <p:cNvSpPr txBox="1"/>
          <p:nvPr/>
        </p:nvSpPr>
        <p:spPr>
          <a:xfrm>
            <a:off x="3176588" y="5562600"/>
            <a:ext cx="5838824" cy="230832"/>
          </a:xfrm>
          <a:prstGeom prst="rect">
            <a:avLst/>
          </a:prstGeom>
          <a:noFill/>
        </p:spPr>
        <p:txBody>
          <a:bodyPr wrap="square" rtlCol="0">
            <a:spAutoFit/>
          </a:bodyPr>
          <a:lstStyle/>
          <a:p>
            <a:r>
              <a:rPr lang="en-US" sz="900" dirty="0">
                <a:hlinkClick r:id="rId3" tooltip="http://technofaq.org/posts/2017/05/why-list-building-is-important-for-business/"/>
              </a:rPr>
              <a:t>This Photo</a:t>
            </a:r>
            <a:r>
              <a:rPr lang="en-US" sz="900" dirty="0"/>
              <a:t> by Unknown Author is licensed under </a:t>
            </a:r>
            <a:r>
              <a:rPr lang="en-US" sz="900" dirty="0">
                <a:hlinkClick r:id="rId4" tooltip="https://creativecommons.org/licenses/by-nc-sa/4.0/"/>
              </a:rPr>
              <a:t>CC BY-NC-SA</a:t>
            </a:r>
            <a:endParaRPr lang="en-US" sz="900" dirty="0"/>
          </a:p>
        </p:txBody>
      </p:sp>
    </p:spTree>
    <p:extLst>
      <p:ext uri="{BB962C8B-B14F-4D97-AF65-F5344CB8AC3E}">
        <p14:creationId xmlns:p14="http://schemas.microsoft.com/office/powerpoint/2010/main" val="446636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10AA9-458A-4C5E-B4F7-181E175875C3}"/>
              </a:ext>
            </a:extLst>
          </p:cNvPr>
          <p:cNvSpPr>
            <a:spLocks noGrp="1"/>
          </p:cNvSpPr>
          <p:nvPr>
            <p:ph type="title"/>
          </p:nvPr>
        </p:nvSpPr>
        <p:spPr>
          <a:xfrm>
            <a:off x="152400" y="-304800"/>
            <a:ext cx="9829800" cy="1082674"/>
          </a:xfrm>
        </p:spPr>
        <p:txBody>
          <a:bodyPr/>
          <a:lstStyle/>
          <a:p>
            <a:r>
              <a:rPr lang="en-US" dirty="0"/>
              <a:t>In Your Own Words…</a:t>
            </a:r>
            <a:r>
              <a:rPr lang="en-US" b="1" u="sng" dirty="0"/>
              <a:t>Biggest Barriers</a:t>
            </a:r>
          </a:p>
        </p:txBody>
      </p:sp>
      <p:graphicFrame>
        <p:nvGraphicFramePr>
          <p:cNvPr id="4" name="Content Placeholder 3">
            <a:extLst>
              <a:ext uri="{FF2B5EF4-FFF2-40B4-BE49-F238E27FC236}">
                <a16:creationId xmlns:a16="http://schemas.microsoft.com/office/drawing/2014/main" id="{36151584-4E83-4822-8240-D47E76151D3D}"/>
              </a:ext>
            </a:extLst>
          </p:cNvPr>
          <p:cNvGraphicFramePr>
            <a:graphicFrameLocks noGrp="1"/>
          </p:cNvGraphicFramePr>
          <p:nvPr>
            <p:ph idx="1"/>
            <p:extLst>
              <p:ext uri="{D42A27DB-BD31-4B8C-83A1-F6EECF244321}">
                <p14:modId xmlns:p14="http://schemas.microsoft.com/office/powerpoint/2010/main" val="1292825013"/>
              </p:ext>
            </p:extLst>
          </p:nvPr>
        </p:nvGraphicFramePr>
        <p:xfrm>
          <a:off x="5029200" y="1066800"/>
          <a:ext cx="7010400" cy="55626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5BFF04AA-2B49-48BA-AD40-C09304D85672}"/>
              </a:ext>
            </a:extLst>
          </p:cNvPr>
          <p:cNvSpPr/>
          <p:nvPr/>
        </p:nvSpPr>
        <p:spPr>
          <a:xfrm>
            <a:off x="533400" y="1219200"/>
            <a:ext cx="3886200" cy="3816429"/>
          </a:xfrm>
          <a:prstGeom prst="rect">
            <a:avLst/>
          </a:prstGeom>
        </p:spPr>
        <p:txBody>
          <a:bodyPr wrap="square">
            <a:spAutoFit/>
          </a:bodyPr>
          <a:lstStyle/>
          <a:p>
            <a:pPr algn="ctr"/>
            <a:r>
              <a:rPr lang="en-US" sz="2400" b="1" u="sng" dirty="0"/>
              <a:t>Your Top 5</a:t>
            </a:r>
          </a:p>
          <a:p>
            <a:pPr algn="ctr"/>
            <a:endParaRPr lang="en-US" b="1" u="sng" dirty="0"/>
          </a:p>
          <a:p>
            <a:pPr marL="285750" indent="-285750">
              <a:buFont typeface="Arial" panose="020B0604020202020204" pitchFamily="34" charset="0"/>
              <a:buChar char="•"/>
            </a:pPr>
            <a:r>
              <a:rPr lang="en-US" sz="2000" dirty="0"/>
              <a:t>Not enough time</a:t>
            </a:r>
          </a:p>
          <a:p>
            <a:pPr marL="285750" indent="-285750">
              <a:buFont typeface="Arial" panose="020B0604020202020204" pitchFamily="34" charset="0"/>
              <a:buChar char="•"/>
            </a:pPr>
            <a:r>
              <a:rPr lang="en-US" sz="2000" dirty="0">
                <a:highlight>
                  <a:srgbClr val="C0C0C0"/>
                </a:highlight>
              </a:rPr>
              <a:t>Difficulty controlling behaviors and emotions</a:t>
            </a:r>
          </a:p>
          <a:p>
            <a:pPr marL="285750" indent="-285750">
              <a:buFont typeface="Arial" panose="020B0604020202020204" pitchFamily="34" charset="0"/>
              <a:buChar char="•"/>
            </a:pPr>
            <a:r>
              <a:rPr lang="en-US" sz="2000" dirty="0"/>
              <a:t>Fear of what others think/I don’t feel like I “fit in”</a:t>
            </a:r>
          </a:p>
          <a:p>
            <a:pPr marL="285750" indent="-285750">
              <a:buFont typeface="Arial" panose="020B0604020202020204" pitchFamily="34" charset="0"/>
              <a:buChar char="•"/>
            </a:pPr>
            <a:r>
              <a:rPr lang="en-US" sz="2000" dirty="0">
                <a:highlight>
                  <a:srgbClr val="C0C0C0"/>
                </a:highlight>
              </a:rPr>
              <a:t>Lack of transportation </a:t>
            </a:r>
          </a:p>
          <a:p>
            <a:pPr marL="285750" indent="-285750">
              <a:buFont typeface="Arial" panose="020B0604020202020204" pitchFamily="34" charset="0"/>
              <a:buChar char="•"/>
            </a:pPr>
            <a:r>
              <a:rPr lang="en-US" sz="2000" dirty="0"/>
              <a:t>I don’t know/don’t like what’s available to me or I don’t have peers interested in doing the same things with me</a:t>
            </a:r>
          </a:p>
        </p:txBody>
      </p:sp>
    </p:spTree>
    <p:extLst>
      <p:ext uri="{BB962C8B-B14F-4D97-AF65-F5344CB8AC3E}">
        <p14:creationId xmlns:p14="http://schemas.microsoft.com/office/powerpoint/2010/main" val="984502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10AA9-458A-4C5E-B4F7-181E175875C3}"/>
              </a:ext>
            </a:extLst>
          </p:cNvPr>
          <p:cNvSpPr>
            <a:spLocks noGrp="1"/>
          </p:cNvSpPr>
          <p:nvPr>
            <p:ph type="title"/>
          </p:nvPr>
        </p:nvSpPr>
        <p:spPr>
          <a:xfrm>
            <a:off x="152400" y="152400"/>
            <a:ext cx="9829800" cy="625474"/>
          </a:xfrm>
        </p:spPr>
        <p:txBody>
          <a:bodyPr/>
          <a:lstStyle/>
          <a:p>
            <a:r>
              <a:rPr lang="en-US" dirty="0"/>
              <a:t>In Your Own Words…</a:t>
            </a:r>
            <a:r>
              <a:rPr lang="en-US" b="1" u="sng" dirty="0"/>
              <a:t>What Will Help?</a:t>
            </a:r>
          </a:p>
        </p:txBody>
      </p:sp>
      <p:graphicFrame>
        <p:nvGraphicFramePr>
          <p:cNvPr id="4" name="Content Placeholder 3">
            <a:extLst>
              <a:ext uri="{FF2B5EF4-FFF2-40B4-BE49-F238E27FC236}">
                <a16:creationId xmlns:a16="http://schemas.microsoft.com/office/drawing/2014/main" id="{85AE4D53-A822-4AE6-B2A5-742A7CFBE666}"/>
              </a:ext>
            </a:extLst>
          </p:cNvPr>
          <p:cNvGraphicFramePr>
            <a:graphicFrameLocks noGrp="1"/>
          </p:cNvGraphicFramePr>
          <p:nvPr>
            <p:ph idx="1"/>
            <p:extLst>
              <p:ext uri="{D42A27DB-BD31-4B8C-83A1-F6EECF244321}">
                <p14:modId xmlns:p14="http://schemas.microsoft.com/office/powerpoint/2010/main" val="4214268169"/>
              </p:ext>
            </p:extLst>
          </p:nvPr>
        </p:nvGraphicFramePr>
        <p:xfrm>
          <a:off x="5067300" y="1020417"/>
          <a:ext cx="6934200" cy="568518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AD333CDA-B85B-4A2C-8FB6-E8071BF574A3}"/>
              </a:ext>
            </a:extLst>
          </p:cNvPr>
          <p:cNvSpPr txBox="1"/>
          <p:nvPr/>
        </p:nvSpPr>
        <p:spPr>
          <a:xfrm>
            <a:off x="457200" y="1172817"/>
            <a:ext cx="4114800" cy="3877985"/>
          </a:xfrm>
          <a:prstGeom prst="rect">
            <a:avLst/>
          </a:prstGeom>
          <a:noFill/>
        </p:spPr>
        <p:txBody>
          <a:bodyPr wrap="square" rtlCol="0">
            <a:spAutoFit/>
          </a:bodyPr>
          <a:lstStyle/>
          <a:p>
            <a:pPr algn="ctr"/>
            <a:r>
              <a:rPr lang="en-US" sz="2400" b="1" u="sng" dirty="0"/>
              <a:t>Your Top 5</a:t>
            </a:r>
          </a:p>
          <a:p>
            <a:pPr algn="ctr"/>
            <a:endParaRPr lang="en-US" sz="2400" b="1" u="sng" dirty="0"/>
          </a:p>
          <a:p>
            <a:pPr marL="285750" indent="-285750">
              <a:buFont typeface="Arial" panose="020B0604020202020204" pitchFamily="34" charset="0"/>
              <a:buChar char="•"/>
            </a:pPr>
            <a:r>
              <a:rPr lang="en-US" sz="2200" dirty="0"/>
              <a:t>Increase disability awareness in my community</a:t>
            </a:r>
          </a:p>
          <a:p>
            <a:pPr marL="285750" indent="-285750">
              <a:buFont typeface="Arial" panose="020B0604020202020204" pitchFamily="34" charset="0"/>
              <a:buChar char="•"/>
            </a:pPr>
            <a:r>
              <a:rPr lang="en-US" sz="2200" dirty="0">
                <a:highlight>
                  <a:srgbClr val="C0C0C0"/>
                </a:highlight>
              </a:rPr>
              <a:t>Add more options of interest</a:t>
            </a:r>
          </a:p>
          <a:p>
            <a:pPr marL="285750" indent="-285750">
              <a:buFont typeface="Arial" panose="020B0604020202020204" pitchFamily="34" charset="0"/>
              <a:buChar char="•"/>
            </a:pPr>
            <a:r>
              <a:rPr lang="en-US" sz="2200" dirty="0"/>
              <a:t>Need more support from family/friends</a:t>
            </a:r>
          </a:p>
          <a:p>
            <a:pPr marL="285750" indent="-285750">
              <a:buFont typeface="Arial" panose="020B0604020202020204" pitchFamily="34" charset="0"/>
              <a:buChar char="•"/>
            </a:pPr>
            <a:r>
              <a:rPr lang="en-US" sz="2200" dirty="0">
                <a:highlight>
                  <a:srgbClr val="C0C0C0"/>
                </a:highlight>
              </a:rPr>
              <a:t>Include technology/ electronics in activities</a:t>
            </a:r>
          </a:p>
          <a:p>
            <a:pPr marL="285750" indent="-285750">
              <a:buFont typeface="Arial" panose="020B0604020202020204" pitchFamily="34" charset="0"/>
              <a:buChar char="•"/>
            </a:pPr>
            <a:r>
              <a:rPr lang="en-US" sz="2200" dirty="0"/>
              <a:t>Need more information on available options</a:t>
            </a:r>
          </a:p>
        </p:txBody>
      </p:sp>
    </p:spTree>
    <p:extLst>
      <p:ext uri="{BB962C8B-B14F-4D97-AF65-F5344CB8AC3E}">
        <p14:creationId xmlns:p14="http://schemas.microsoft.com/office/powerpoint/2010/main" val="367397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699C7-8C3C-4689-BB60-6F110E30E63F}"/>
              </a:ext>
            </a:extLst>
          </p:cNvPr>
          <p:cNvSpPr>
            <a:spLocks noGrp="1"/>
          </p:cNvSpPr>
          <p:nvPr>
            <p:ph type="title"/>
          </p:nvPr>
        </p:nvSpPr>
        <p:spPr>
          <a:xfrm>
            <a:off x="342900" y="6611112"/>
            <a:ext cx="11506200" cy="493776"/>
          </a:xfrm>
        </p:spPr>
        <p:txBody>
          <a:bodyPr>
            <a:normAutofit fontScale="90000"/>
          </a:bodyPr>
          <a:lstStyle/>
          <a:p>
            <a:pPr algn="ctr"/>
            <a:r>
              <a:rPr lang="en-US" sz="2200" b="1" dirty="0"/>
              <a:t>Remember: More physical activity &amp; interacting with others in the community </a:t>
            </a:r>
            <a:br>
              <a:rPr lang="en-US" sz="2200" b="1" dirty="0"/>
            </a:br>
            <a:r>
              <a:rPr lang="en-US" sz="2200" b="1" dirty="0"/>
              <a:t>= </a:t>
            </a:r>
            <a:br>
              <a:rPr lang="en-US" sz="2200" b="1" dirty="0"/>
            </a:br>
            <a:r>
              <a:rPr lang="en-US" sz="2200" b="1" dirty="0"/>
              <a:t>a better, healthier, happier YOU!</a:t>
            </a:r>
            <a:br>
              <a:rPr lang="en-US" dirty="0"/>
            </a:br>
            <a:endParaRPr lang="en-US" dirty="0"/>
          </a:p>
        </p:txBody>
      </p:sp>
      <p:sp>
        <p:nvSpPr>
          <p:cNvPr id="4" name="Text Placeholder 3">
            <a:extLst>
              <a:ext uri="{FF2B5EF4-FFF2-40B4-BE49-F238E27FC236}">
                <a16:creationId xmlns:a16="http://schemas.microsoft.com/office/drawing/2014/main" id="{3BA84B83-E9DA-4E89-B873-2DEDC62CCB57}"/>
              </a:ext>
            </a:extLst>
          </p:cNvPr>
          <p:cNvSpPr>
            <a:spLocks noGrp="1"/>
          </p:cNvSpPr>
          <p:nvPr>
            <p:ph type="body" sz="quarter" idx="14"/>
          </p:nvPr>
        </p:nvSpPr>
        <p:spPr>
          <a:xfrm>
            <a:off x="0" y="5181600"/>
            <a:ext cx="5334000" cy="866134"/>
          </a:xfrm>
        </p:spPr>
        <p:txBody>
          <a:bodyPr>
            <a:normAutofit fontScale="62500" lnSpcReduction="20000"/>
          </a:bodyPr>
          <a:lstStyle/>
          <a:p>
            <a:pPr marL="285750" indent="-285750">
              <a:lnSpc>
                <a:spcPct val="120000"/>
              </a:lnSpc>
              <a:spcBef>
                <a:spcPts val="0"/>
              </a:spcBef>
              <a:buFont typeface="Arial" panose="020B0604020202020204" pitchFamily="34" charset="0"/>
              <a:buChar char="•"/>
            </a:pPr>
            <a:r>
              <a:rPr lang="en-US" sz="1900" dirty="0"/>
              <a:t>A little more than half said “yes” you do physically active things for fun </a:t>
            </a:r>
          </a:p>
          <a:p>
            <a:pPr marL="285750" indent="-285750">
              <a:lnSpc>
                <a:spcPct val="120000"/>
              </a:lnSpc>
              <a:spcBef>
                <a:spcPts val="0"/>
              </a:spcBef>
              <a:buFont typeface="Arial" panose="020B0604020202020204" pitchFamily="34" charset="0"/>
              <a:buChar char="•"/>
            </a:pPr>
            <a:r>
              <a:rPr lang="en-US" sz="1900" dirty="0">
                <a:highlight>
                  <a:srgbClr val="C0C0C0"/>
                </a:highlight>
              </a:rPr>
              <a:t>Only 2 have played on an organized sports team within the last 5 years</a:t>
            </a:r>
          </a:p>
          <a:p>
            <a:pPr marL="285750" indent="-285750">
              <a:lnSpc>
                <a:spcPct val="120000"/>
              </a:lnSpc>
              <a:spcBef>
                <a:spcPts val="0"/>
              </a:spcBef>
              <a:buFont typeface="Arial" panose="020B0604020202020204" pitchFamily="34" charset="0"/>
              <a:buChar char="•"/>
            </a:pPr>
            <a:r>
              <a:rPr lang="en-US" sz="1900" dirty="0"/>
              <a:t>Others enjoyed martial arts and working out at the gym. </a:t>
            </a:r>
          </a:p>
          <a:p>
            <a:endParaRPr lang="en-US" dirty="0"/>
          </a:p>
        </p:txBody>
      </p:sp>
      <p:sp>
        <p:nvSpPr>
          <p:cNvPr id="6" name="Text Placeholder 5">
            <a:extLst>
              <a:ext uri="{FF2B5EF4-FFF2-40B4-BE49-F238E27FC236}">
                <a16:creationId xmlns:a16="http://schemas.microsoft.com/office/drawing/2014/main" id="{98ED2C75-DF66-426C-BC27-C61FDAB363A2}"/>
              </a:ext>
            </a:extLst>
          </p:cNvPr>
          <p:cNvSpPr>
            <a:spLocks noGrp="1"/>
          </p:cNvSpPr>
          <p:nvPr>
            <p:ph type="body" sz="quarter" idx="16"/>
          </p:nvPr>
        </p:nvSpPr>
        <p:spPr>
          <a:xfrm>
            <a:off x="5566714" y="5181600"/>
            <a:ext cx="6625286" cy="685800"/>
          </a:xfrm>
        </p:spPr>
        <p:txBody>
          <a:bodyPr>
            <a:noAutofit/>
          </a:bodyPr>
          <a:lstStyle/>
          <a:p>
            <a:pPr marL="285750" indent="-285750">
              <a:lnSpc>
                <a:spcPct val="120000"/>
              </a:lnSpc>
              <a:spcBef>
                <a:spcPts val="0"/>
              </a:spcBef>
              <a:buFont typeface="Arial" panose="020B0604020202020204" pitchFamily="34" charset="0"/>
              <a:buChar char="•"/>
            </a:pPr>
            <a:r>
              <a:rPr lang="en-US" sz="1200" dirty="0"/>
              <a:t>Most said you liked to do activities at home by yourself not in the community with others</a:t>
            </a:r>
          </a:p>
          <a:p>
            <a:pPr marL="285750" indent="-285750">
              <a:lnSpc>
                <a:spcPct val="120000"/>
              </a:lnSpc>
              <a:spcBef>
                <a:spcPts val="0"/>
              </a:spcBef>
              <a:buFont typeface="Arial" panose="020B0604020202020204" pitchFamily="34" charset="0"/>
              <a:buChar char="•"/>
            </a:pPr>
            <a:r>
              <a:rPr lang="en-US" sz="1200" dirty="0">
                <a:highlight>
                  <a:srgbClr val="C0C0C0"/>
                </a:highlight>
              </a:rPr>
              <a:t>Also mentioned: hanging out with friends and family, going to sporting events and amusement parks, going to the mall, going on vacations, cosplay, writing, and drawing</a:t>
            </a:r>
          </a:p>
        </p:txBody>
      </p:sp>
      <p:pic>
        <p:nvPicPr>
          <p:cNvPr id="7" name="Picture Placeholder 6">
            <a:extLst>
              <a:ext uri="{FF2B5EF4-FFF2-40B4-BE49-F238E27FC236}">
                <a16:creationId xmlns:a16="http://schemas.microsoft.com/office/drawing/2014/main" id="{02052628-56D4-4D83-B9C7-F8284C0B3EED}"/>
              </a:ext>
            </a:extLst>
          </p:cNvPr>
          <p:cNvPicPr>
            <a:picLocks noGrp="1"/>
          </p:cNvPicPr>
          <p:nvPr>
            <p:ph type="pic" sz="quarter" idx="13"/>
          </p:nvPr>
        </p:nvPicPr>
        <p:blipFill rotWithShape="1">
          <a:blip r:embed="rId2">
            <a:extLst>
              <a:ext uri="{28A0092B-C50C-407E-A947-70E740481C1C}">
                <a14:useLocalDpi xmlns:a14="http://schemas.microsoft.com/office/drawing/2010/main" val="0"/>
              </a:ext>
            </a:extLst>
          </a:blip>
          <a:srcRect l="163" t="-80" r="163" b="-80"/>
          <a:stretch/>
        </p:blipFill>
        <p:spPr bwMode="auto">
          <a:xfrm>
            <a:off x="457200" y="990600"/>
            <a:ext cx="4648199" cy="4121398"/>
          </a:xfrm>
          <a:prstGeom prst="rect">
            <a:avLst/>
          </a:prstGeom>
          <a:noFill/>
          <a:ln w="25400">
            <a:solidFill>
              <a:schemeClr val="tx1"/>
            </a:solidFill>
          </a:ln>
        </p:spPr>
      </p:pic>
      <p:graphicFrame>
        <p:nvGraphicFramePr>
          <p:cNvPr id="8" name="Picture Placeholder 7">
            <a:extLst>
              <a:ext uri="{FF2B5EF4-FFF2-40B4-BE49-F238E27FC236}">
                <a16:creationId xmlns:a16="http://schemas.microsoft.com/office/drawing/2014/main" id="{A29AED6A-6725-4802-90C6-5051DA976E14}"/>
              </a:ext>
            </a:extLst>
          </p:cNvPr>
          <p:cNvGraphicFramePr>
            <a:graphicFrameLocks noGrp="1"/>
          </p:cNvGraphicFramePr>
          <p:nvPr>
            <p:ph type="pic" sz="quarter" idx="15"/>
            <p:extLst>
              <p:ext uri="{D42A27DB-BD31-4B8C-83A1-F6EECF244321}">
                <p14:modId xmlns:p14="http://schemas.microsoft.com/office/powerpoint/2010/main" val="504000290"/>
              </p:ext>
            </p:extLst>
          </p:nvPr>
        </p:nvGraphicFramePr>
        <p:xfrm>
          <a:off x="5334000" y="990600"/>
          <a:ext cx="4572000" cy="41213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20933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677400" y="677774"/>
            <a:ext cx="2133600" cy="1539874"/>
          </a:xfrm>
        </p:spPr>
        <p:txBody>
          <a:bodyPr>
            <a:noAutofit/>
          </a:bodyPr>
          <a:lstStyle/>
          <a:p>
            <a:pPr algn="ctr"/>
            <a:r>
              <a:rPr lang="en-US" b="1" dirty="0"/>
              <a:t>Recreation and Leisure Activities of Interest In Your Community!!</a:t>
            </a:r>
          </a:p>
        </p:txBody>
      </p:sp>
      <p:pic>
        <p:nvPicPr>
          <p:cNvPr id="7" name="Picture Placeholder 6" descr="A picture containing clipart&#10;&#10;Description generated with high confidence">
            <a:extLst>
              <a:ext uri="{FF2B5EF4-FFF2-40B4-BE49-F238E27FC236}">
                <a16:creationId xmlns:a16="http://schemas.microsoft.com/office/drawing/2014/main" id="{90200885-47FF-4ADF-81D0-A00224976CE9}"/>
              </a:ext>
            </a:extLst>
          </p:cNvPr>
          <p:cNvPicPr>
            <a:picLocks noGrp="1" noChangeAspect="1"/>
          </p:cNvPicPr>
          <p:nvPr>
            <p:ph type="pic" sz="quarter" idx="15"/>
          </p:nvPr>
        </p:nvPicPr>
        <p:blipFill>
          <a:blip r:embed="rId3"/>
          <a:stretch>
            <a:fillRect/>
          </a:stretch>
        </p:blipFill>
        <p:spPr>
          <a:xfrm>
            <a:off x="1067006" y="601105"/>
            <a:ext cx="2644578" cy="1524000"/>
          </a:xfrm>
        </p:spPr>
      </p:pic>
      <p:pic>
        <p:nvPicPr>
          <p:cNvPr id="3" name="Picture Placeholder 2">
            <a:extLst>
              <a:ext uri="{FF2B5EF4-FFF2-40B4-BE49-F238E27FC236}">
                <a16:creationId xmlns:a16="http://schemas.microsoft.com/office/drawing/2014/main" id="{49F2ED97-C020-4070-8F45-C37DC4267A5C}"/>
              </a:ext>
            </a:extLst>
          </p:cNvPr>
          <p:cNvPicPr>
            <a:picLocks noGrp="1" noChangeAspect="1"/>
          </p:cNvPicPr>
          <p:nvPr>
            <p:ph type="pic" sz="quarter" idx="16"/>
          </p:nvPr>
        </p:nvPicPr>
        <p:blipFill>
          <a:blip r:embed="rId4"/>
          <a:srcRect t="10642" b="10642"/>
          <a:stretch>
            <a:fillRect/>
          </a:stretch>
        </p:blipFill>
        <p:spPr/>
      </p:pic>
      <p:sp>
        <p:nvSpPr>
          <p:cNvPr id="8" name="TextBox 7">
            <a:extLst>
              <a:ext uri="{FF2B5EF4-FFF2-40B4-BE49-F238E27FC236}">
                <a16:creationId xmlns:a16="http://schemas.microsoft.com/office/drawing/2014/main" id="{A4D9B5E3-0926-4BC1-828E-1BF69CCABB26}"/>
              </a:ext>
            </a:extLst>
          </p:cNvPr>
          <p:cNvSpPr txBox="1"/>
          <p:nvPr/>
        </p:nvSpPr>
        <p:spPr>
          <a:xfrm>
            <a:off x="1067005" y="89193"/>
            <a:ext cx="2644578" cy="461665"/>
          </a:xfrm>
          <a:prstGeom prst="rect">
            <a:avLst/>
          </a:prstGeom>
          <a:noFill/>
        </p:spPr>
        <p:txBody>
          <a:bodyPr wrap="square" rtlCol="0">
            <a:spAutoFit/>
          </a:bodyPr>
          <a:lstStyle/>
          <a:p>
            <a:pPr algn="ctr"/>
            <a:r>
              <a:rPr lang="en-US" sz="2400" b="1" dirty="0"/>
              <a:t>Martial Arts</a:t>
            </a:r>
          </a:p>
        </p:txBody>
      </p:sp>
      <p:pic>
        <p:nvPicPr>
          <p:cNvPr id="1026" name="Picture 2" descr="Image result for departments of parks and recreation tech lounge dc">
            <a:extLst>
              <a:ext uri="{FF2B5EF4-FFF2-40B4-BE49-F238E27FC236}">
                <a16:creationId xmlns:a16="http://schemas.microsoft.com/office/drawing/2014/main" id="{D01E5B5D-E3DE-4E08-9403-BAD36D93C0DD}"/>
              </a:ext>
            </a:extLst>
          </p:cNvPr>
          <p:cNvPicPr preferRelativeResize="0">
            <a:picLocks noGrp="1" noChangeArrowheads="1"/>
          </p:cNvPicPr>
          <p:nvPr>
            <p:ph type="pic" sz="quarter" idx="13"/>
          </p:nvPr>
        </p:nvPicPr>
        <p:blipFill>
          <a:blip r:embed="rId5">
            <a:extLst>
              <a:ext uri="{28A0092B-C50C-407E-A947-70E740481C1C}">
                <a14:useLocalDpi xmlns:a14="http://schemas.microsoft.com/office/drawing/2010/main" val="0"/>
              </a:ext>
            </a:extLst>
          </a:blip>
          <a:stretch>
            <a:fillRect/>
          </a:stretch>
        </p:blipFill>
        <p:spPr bwMode="auto">
          <a:xfrm>
            <a:off x="4424436" y="457200"/>
            <a:ext cx="4643364" cy="25908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9F6824B-2502-4AC0-A8C9-4BD319992D80}"/>
              </a:ext>
            </a:extLst>
          </p:cNvPr>
          <p:cNvSpPr txBox="1"/>
          <p:nvPr/>
        </p:nvSpPr>
        <p:spPr>
          <a:xfrm>
            <a:off x="5526918" y="0"/>
            <a:ext cx="2438400" cy="461665"/>
          </a:xfrm>
          <a:prstGeom prst="rect">
            <a:avLst/>
          </a:prstGeom>
          <a:noFill/>
        </p:spPr>
        <p:txBody>
          <a:bodyPr wrap="square" rtlCol="0">
            <a:spAutoFit/>
          </a:bodyPr>
          <a:lstStyle/>
          <a:p>
            <a:pPr algn="ctr"/>
            <a:r>
              <a:rPr lang="en-US" sz="2400" b="1" dirty="0"/>
              <a:t>Video Gaming</a:t>
            </a:r>
          </a:p>
        </p:txBody>
      </p:sp>
      <p:sp>
        <p:nvSpPr>
          <p:cNvPr id="4" name="TextBox 3">
            <a:extLst>
              <a:ext uri="{FF2B5EF4-FFF2-40B4-BE49-F238E27FC236}">
                <a16:creationId xmlns:a16="http://schemas.microsoft.com/office/drawing/2014/main" id="{844FC42E-4550-494E-BB5D-0EE63F449C36}"/>
              </a:ext>
            </a:extLst>
          </p:cNvPr>
          <p:cNvSpPr txBox="1"/>
          <p:nvPr/>
        </p:nvSpPr>
        <p:spPr>
          <a:xfrm>
            <a:off x="1181202" y="2217648"/>
            <a:ext cx="2416183" cy="461665"/>
          </a:xfrm>
          <a:prstGeom prst="rect">
            <a:avLst/>
          </a:prstGeom>
          <a:noFill/>
        </p:spPr>
        <p:txBody>
          <a:bodyPr wrap="square" rtlCol="0">
            <a:spAutoFit/>
          </a:bodyPr>
          <a:lstStyle/>
          <a:p>
            <a:pPr algn="ctr"/>
            <a:r>
              <a:rPr lang="en-US" sz="2400" b="1" dirty="0"/>
              <a:t>Reading</a:t>
            </a:r>
            <a:endParaRPr lang="en-US" sz="2800" b="1" dirty="0"/>
          </a:p>
        </p:txBody>
      </p:sp>
      <p:pic>
        <p:nvPicPr>
          <p:cNvPr id="20" name="Picture Placeholder 19">
            <a:extLst>
              <a:ext uri="{FF2B5EF4-FFF2-40B4-BE49-F238E27FC236}">
                <a16:creationId xmlns:a16="http://schemas.microsoft.com/office/drawing/2014/main" id="{4EE8342F-DF6F-443A-A86E-E36BE9ABC0B5}"/>
              </a:ext>
            </a:extLst>
          </p:cNvPr>
          <p:cNvPicPr>
            <a:picLocks noGrp="1" noChangeAspect="1"/>
          </p:cNvPicPr>
          <p:nvPr>
            <p:ph type="pic" sz="quarter" idx="18"/>
          </p:nvPr>
        </p:nvPicPr>
        <p:blipFill>
          <a:blip r:embed="rId6"/>
          <a:stretch>
            <a:fillRect/>
          </a:stretch>
        </p:blipFill>
        <p:spPr>
          <a:xfrm>
            <a:off x="1162152" y="5050181"/>
            <a:ext cx="2317767" cy="120671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1" name="TextBox 20">
            <a:extLst>
              <a:ext uri="{FF2B5EF4-FFF2-40B4-BE49-F238E27FC236}">
                <a16:creationId xmlns:a16="http://schemas.microsoft.com/office/drawing/2014/main" id="{03D35F9E-9C02-4EBB-A480-B52A97838C2C}"/>
              </a:ext>
            </a:extLst>
          </p:cNvPr>
          <p:cNvSpPr txBox="1"/>
          <p:nvPr/>
        </p:nvSpPr>
        <p:spPr>
          <a:xfrm>
            <a:off x="-647" y="4254624"/>
            <a:ext cx="4643364" cy="830997"/>
          </a:xfrm>
          <a:prstGeom prst="rect">
            <a:avLst/>
          </a:prstGeom>
          <a:noFill/>
        </p:spPr>
        <p:txBody>
          <a:bodyPr wrap="square" rtlCol="0">
            <a:spAutoFit/>
          </a:bodyPr>
          <a:lstStyle/>
          <a:p>
            <a:pPr algn="ctr"/>
            <a:r>
              <a:rPr lang="en-US" sz="2400" b="1" dirty="0"/>
              <a:t>Workshops for Drawing, Comics, Animation, and more</a:t>
            </a:r>
          </a:p>
        </p:txBody>
      </p:sp>
      <p:pic>
        <p:nvPicPr>
          <p:cNvPr id="22" name="Picture 21">
            <a:extLst>
              <a:ext uri="{FF2B5EF4-FFF2-40B4-BE49-F238E27FC236}">
                <a16:creationId xmlns:a16="http://schemas.microsoft.com/office/drawing/2014/main" id="{97FC8BA1-9810-4041-ACAF-8EEFAE932B95}"/>
              </a:ext>
            </a:extLst>
          </p:cNvPr>
          <p:cNvPicPr preferRelativeResize="0">
            <a:picLocks/>
          </p:cNvPicPr>
          <p:nvPr/>
        </p:nvPicPr>
        <p:blipFill>
          <a:blip r:embed="rId7"/>
          <a:stretch>
            <a:fillRect/>
          </a:stretch>
        </p:blipFill>
        <p:spPr>
          <a:xfrm>
            <a:off x="4642717" y="3810001"/>
            <a:ext cx="4425083" cy="2209799"/>
          </a:xfrm>
          <a:prstGeom prst="roundRect">
            <a:avLst>
              <a:gd name="adj" fmla="val 7058"/>
            </a:avLst>
          </a:prstGeom>
          <a:solidFill>
            <a:srgbClr val="FFFFFF">
              <a:shade val="85000"/>
            </a:srgbClr>
          </a:solidFill>
          <a:ln>
            <a:noFill/>
          </a:ln>
          <a:effectLst>
            <a:reflection blurRad="12700" stA="38000" endPos="28000" dist="5000" dir="5400000" sy="-100000" algn="bl" rotWithShape="0"/>
          </a:effectLst>
        </p:spPr>
      </p:pic>
      <p:sp>
        <p:nvSpPr>
          <p:cNvPr id="25" name="TextBox 24">
            <a:extLst>
              <a:ext uri="{FF2B5EF4-FFF2-40B4-BE49-F238E27FC236}">
                <a16:creationId xmlns:a16="http://schemas.microsoft.com/office/drawing/2014/main" id="{C0B034AC-BED0-4299-990D-232DB9079ADD}"/>
              </a:ext>
            </a:extLst>
          </p:cNvPr>
          <p:cNvSpPr txBox="1"/>
          <p:nvPr/>
        </p:nvSpPr>
        <p:spPr>
          <a:xfrm rot="1267388">
            <a:off x="8641330" y="4604395"/>
            <a:ext cx="2607239" cy="1938992"/>
          </a:xfrm>
          <a:prstGeom prst="rect">
            <a:avLst/>
          </a:prstGeom>
          <a:noFill/>
        </p:spPr>
        <p:txBody>
          <a:bodyPr wrap="square" rtlCol="0">
            <a:spAutoFit/>
          </a:bodyPr>
          <a:lstStyle/>
          <a:p>
            <a:pPr algn="ctr"/>
            <a:r>
              <a:rPr lang="en-US" sz="2400" b="1" dirty="0"/>
              <a:t>Inclusive activities of your choice. Almost unlimited options!!</a:t>
            </a:r>
          </a:p>
        </p:txBody>
      </p:sp>
    </p:spTree>
    <p:extLst>
      <p:ext uri="{BB962C8B-B14F-4D97-AF65-F5344CB8AC3E}">
        <p14:creationId xmlns:p14="http://schemas.microsoft.com/office/powerpoint/2010/main" val="807962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EB38-B54F-4D0D-9141-06D5ED1B1A4F}"/>
              </a:ext>
            </a:extLst>
          </p:cNvPr>
          <p:cNvSpPr>
            <a:spLocks noGrp="1"/>
          </p:cNvSpPr>
          <p:nvPr>
            <p:ph type="title"/>
          </p:nvPr>
        </p:nvSpPr>
        <p:spPr>
          <a:xfrm>
            <a:off x="1028580" y="5791200"/>
            <a:ext cx="9944220" cy="701674"/>
          </a:xfrm>
        </p:spPr>
        <p:txBody>
          <a:bodyPr>
            <a:normAutofit/>
          </a:bodyPr>
          <a:lstStyle/>
          <a:p>
            <a:pPr algn="ctr"/>
            <a:r>
              <a:rPr lang="en-US" dirty="0"/>
              <a:t>Let’s look at more information on programs and resources in your community</a:t>
            </a:r>
          </a:p>
        </p:txBody>
      </p:sp>
      <p:pic>
        <p:nvPicPr>
          <p:cNvPr id="8" name="Picture Placeholder 7" descr="A close up of a map&#10;&#10;Description generated with high confidence">
            <a:extLst>
              <a:ext uri="{FF2B5EF4-FFF2-40B4-BE49-F238E27FC236}">
                <a16:creationId xmlns:a16="http://schemas.microsoft.com/office/drawing/2014/main" id="{51A2E740-8D24-42CE-A4A4-306BA00A4C78}"/>
              </a:ext>
            </a:extLst>
          </p:cNvPr>
          <p:cNvPicPr>
            <a:picLocks noGrp="1" noChangeAspect="1"/>
          </p:cNvPicPr>
          <p:nvPr>
            <p:ph type="pic" sz="quarter" idx="13"/>
          </p:nvPr>
        </p:nvPicPr>
        <p:blipFill>
          <a:blip r:embed="rId2"/>
          <a:srcRect l="15776" r="15776"/>
          <a:stretch>
            <a:fillRect/>
          </a:stretch>
        </p:blipFill>
        <p:spPr/>
      </p:pic>
      <p:sp>
        <p:nvSpPr>
          <p:cNvPr id="4" name="Text Placeholder 3">
            <a:extLst>
              <a:ext uri="{FF2B5EF4-FFF2-40B4-BE49-F238E27FC236}">
                <a16:creationId xmlns:a16="http://schemas.microsoft.com/office/drawing/2014/main" id="{4A499A5B-DE63-446A-870E-28B469F6A514}"/>
              </a:ext>
            </a:extLst>
          </p:cNvPr>
          <p:cNvSpPr>
            <a:spLocks noGrp="1"/>
          </p:cNvSpPr>
          <p:nvPr>
            <p:ph type="body" sz="quarter" idx="14"/>
          </p:nvPr>
        </p:nvSpPr>
        <p:spPr/>
        <p:txBody>
          <a:bodyPr/>
          <a:lstStyle/>
          <a:p>
            <a:pPr algn="ctr"/>
            <a:r>
              <a:rPr lang="en-US" dirty="0">
                <a:hlinkClick r:id="rId3"/>
              </a:rPr>
              <a:t>Link to Community Map</a:t>
            </a:r>
            <a:endParaRPr lang="en-US" dirty="0"/>
          </a:p>
        </p:txBody>
      </p:sp>
      <p:sp>
        <p:nvSpPr>
          <p:cNvPr id="6" name="Text Placeholder 5">
            <a:extLst>
              <a:ext uri="{FF2B5EF4-FFF2-40B4-BE49-F238E27FC236}">
                <a16:creationId xmlns:a16="http://schemas.microsoft.com/office/drawing/2014/main" id="{CE5F9C1D-D059-49C7-8425-080E70FF40AC}"/>
              </a:ext>
            </a:extLst>
          </p:cNvPr>
          <p:cNvSpPr>
            <a:spLocks noGrp="1"/>
          </p:cNvSpPr>
          <p:nvPr>
            <p:ph type="body" sz="quarter" idx="16"/>
          </p:nvPr>
        </p:nvSpPr>
        <p:spPr/>
        <p:txBody>
          <a:bodyPr/>
          <a:lstStyle/>
          <a:p>
            <a:pPr algn="ctr"/>
            <a:r>
              <a:rPr lang="en-US" dirty="0">
                <a:hlinkClick r:id="rId4"/>
              </a:rPr>
              <a:t>Link to Resource Guide</a:t>
            </a:r>
            <a:endParaRPr lang="en-US" dirty="0"/>
          </a:p>
        </p:txBody>
      </p:sp>
      <p:sp>
        <p:nvSpPr>
          <p:cNvPr id="9" name="Rectangle 8">
            <a:extLst>
              <a:ext uri="{FF2B5EF4-FFF2-40B4-BE49-F238E27FC236}">
                <a16:creationId xmlns:a16="http://schemas.microsoft.com/office/drawing/2014/main" id="{E63D0071-1E9E-48E1-9EE9-C30ABB7C2649}"/>
              </a:ext>
            </a:extLst>
          </p:cNvPr>
          <p:cNvSpPr/>
          <p:nvPr/>
        </p:nvSpPr>
        <p:spPr>
          <a:xfrm>
            <a:off x="5566714" y="1003022"/>
            <a:ext cx="3566160" cy="3970318"/>
          </a:xfrm>
          <a:prstGeom prst="rect">
            <a:avLst/>
          </a:prstGeom>
          <a:noFill/>
        </p:spPr>
        <p:txBody>
          <a:bodyPr wrap="square" lIns="91440" tIns="45720" rIns="91440" bIns="45720">
            <a:spAutoFit/>
          </a:bodyPr>
          <a:lstStyle/>
          <a:p>
            <a:pPr algn="ctr"/>
            <a:r>
              <a:rPr lang="en-US" sz="3600" b="1" u="sng" cap="none" spc="0" dirty="0">
                <a:ln w="22225">
                  <a:solidFill>
                    <a:schemeClr val="accent2"/>
                  </a:solidFill>
                  <a:prstDash val="solid"/>
                </a:ln>
                <a:solidFill>
                  <a:schemeClr val="accent2">
                    <a:lumMod val="40000"/>
                    <a:lumOff val="60000"/>
                  </a:schemeClr>
                </a:solidFill>
                <a:effectLst/>
              </a:rPr>
              <a:t>Resource Guide</a:t>
            </a:r>
          </a:p>
          <a:p>
            <a:pPr algn="ctr"/>
            <a:r>
              <a:rPr lang="en-US" sz="3600" b="1" dirty="0">
                <a:ln w="22225">
                  <a:solidFill>
                    <a:schemeClr val="accent2"/>
                  </a:solidFill>
                  <a:prstDash val="solid"/>
                </a:ln>
                <a:solidFill>
                  <a:schemeClr val="accent2">
                    <a:lumMod val="40000"/>
                    <a:lumOff val="60000"/>
                  </a:schemeClr>
                </a:solidFill>
              </a:rPr>
              <a:t>to</a:t>
            </a:r>
            <a:endParaRPr lang="en-US" sz="3600" b="1" cap="none" spc="0" dirty="0">
              <a:ln w="22225">
                <a:solidFill>
                  <a:schemeClr val="accent2"/>
                </a:solidFill>
                <a:prstDash val="solid"/>
              </a:ln>
              <a:solidFill>
                <a:schemeClr val="accent2">
                  <a:lumMod val="40000"/>
                  <a:lumOff val="60000"/>
                </a:schemeClr>
              </a:solidFill>
              <a:effectLst/>
            </a:endParaRPr>
          </a:p>
          <a:p>
            <a:pPr algn="ctr"/>
            <a:r>
              <a:rPr lang="en-US" sz="3600" b="1" cap="none" spc="0" dirty="0">
                <a:ln w="22225">
                  <a:solidFill>
                    <a:schemeClr val="accent2"/>
                  </a:solidFill>
                  <a:prstDash val="solid"/>
                </a:ln>
                <a:solidFill>
                  <a:schemeClr val="accent2">
                    <a:lumMod val="40000"/>
                    <a:lumOff val="60000"/>
                  </a:schemeClr>
                </a:solidFill>
                <a:effectLst/>
              </a:rPr>
              <a:t>Recreation and Leisure </a:t>
            </a:r>
          </a:p>
          <a:p>
            <a:pPr algn="ctr"/>
            <a:r>
              <a:rPr lang="en-US" sz="3600" b="1" cap="none" spc="0" dirty="0">
                <a:ln w="22225">
                  <a:solidFill>
                    <a:schemeClr val="accent2"/>
                  </a:solidFill>
                  <a:prstDash val="solid"/>
                </a:ln>
                <a:solidFill>
                  <a:schemeClr val="accent2">
                    <a:lumMod val="40000"/>
                    <a:lumOff val="60000"/>
                  </a:schemeClr>
                </a:solidFill>
                <a:effectLst/>
              </a:rPr>
              <a:t>in the DMV for Youth with HFA</a:t>
            </a:r>
          </a:p>
        </p:txBody>
      </p:sp>
    </p:spTree>
    <p:extLst>
      <p:ext uri="{BB962C8B-B14F-4D97-AF65-F5344CB8AC3E}">
        <p14:creationId xmlns:p14="http://schemas.microsoft.com/office/powerpoint/2010/main" val="155214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A0987-A9E8-4F2F-AD3A-B973D401F6B7}"/>
              </a:ext>
            </a:extLst>
          </p:cNvPr>
          <p:cNvSpPr>
            <a:spLocks noGrp="1"/>
          </p:cNvSpPr>
          <p:nvPr>
            <p:ph type="title"/>
          </p:nvPr>
        </p:nvSpPr>
        <p:spPr>
          <a:xfrm>
            <a:off x="5143500" y="228600"/>
            <a:ext cx="2057400" cy="457200"/>
          </a:xfrm>
        </p:spPr>
        <p:txBody>
          <a:bodyPr>
            <a:normAutofit fontScale="90000"/>
          </a:bodyPr>
          <a:lstStyle/>
          <a:p>
            <a:pPr algn="ctr"/>
            <a:r>
              <a:rPr lang="en-US" b="1" u="sng" dirty="0"/>
              <a:t>Resources</a:t>
            </a:r>
          </a:p>
        </p:txBody>
      </p:sp>
      <p:sp>
        <p:nvSpPr>
          <p:cNvPr id="3" name="Content Placeholder 2">
            <a:extLst>
              <a:ext uri="{FF2B5EF4-FFF2-40B4-BE49-F238E27FC236}">
                <a16:creationId xmlns:a16="http://schemas.microsoft.com/office/drawing/2014/main" id="{AF5D3174-37B5-4E5B-9144-37F58FFB3266}"/>
              </a:ext>
            </a:extLst>
          </p:cNvPr>
          <p:cNvSpPr>
            <a:spLocks noGrp="1"/>
          </p:cNvSpPr>
          <p:nvPr>
            <p:ph idx="1"/>
          </p:nvPr>
        </p:nvSpPr>
        <p:spPr>
          <a:xfrm>
            <a:off x="381000" y="914400"/>
            <a:ext cx="11430000" cy="4617720"/>
          </a:xfrm>
        </p:spPr>
        <p:txBody>
          <a:bodyPr>
            <a:normAutofit fontScale="55000" lnSpcReduction="20000"/>
          </a:bodyPr>
          <a:lstStyle/>
          <a:p>
            <a:pPr>
              <a:lnSpc>
                <a:spcPct val="120000"/>
              </a:lnSpc>
            </a:pPr>
            <a:r>
              <a:rPr lang="en-US" sz="2800" dirty="0"/>
              <a:t>Askari, S., </a:t>
            </a:r>
            <a:r>
              <a:rPr lang="en-US" sz="2800" dirty="0" err="1"/>
              <a:t>Anaby</a:t>
            </a:r>
            <a:r>
              <a:rPr lang="en-US" sz="2800" dirty="0"/>
              <a:t>, D., </a:t>
            </a:r>
            <a:r>
              <a:rPr lang="en-US" sz="2800" dirty="0" err="1"/>
              <a:t>Bergthorson</a:t>
            </a:r>
            <a:r>
              <a:rPr lang="en-US" sz="2800" dirty="0"/>
              <a:t>, M., </a:t>
            </a:r>
            <a:r>
              <a:rPr lang="en-US" sz="2800" dirty="0" err="1"/>
              <a:t>Majnemer</a:t>
            </a:r>
            <a:r>
              <a:rPr lang="en-US" sz="2800" dirty="0"/>
              <a:t>, A., </a:t>
            </a:r>
            <a:r>
              <a:rPr lang="en-US" sz="2800" dirty="0" err="1"/>
              <a:t>Elsabbagh</a:t>
            </a:r>
            <a:r>
              <a:rPr lang="en-US" sz="2800" dirty="0"/>
              <a:t>, M., &amp; </a:t>
            </a:r>
            <a:r>
              <a:rPr lang="en-US" sz="2800" dirty="0" err="1"/>
              <a:t>Zwaigenbaum</a:t>
            </a:r>
            <a:r>
              <a:rPr lang="en-US" sz="2800" dirty="0"/>
              <a:t>, L. (2015). </a:t>
            </a:r>
            <a:r>
              <a:rPr lang="en-US" sz="2800" i="1" dirty="0"/>
              <a:t>Participation of children and 	youth with autism spectrum disorder: a scoping review. Review Journal of Autism and Developmental Disorders. 2</a:t>
            </a:r>
            <a:r>
              <a:rPr lang="en-US" sz="2800" dirty="0"/>
              <a:t>(1),</a:t>
            </a:r>
            <a:r>
              <a:rPr lang="en-US" sz="2800" i="1" dirty="0"/>
              <a:t> </a:t>
            </a:r>
            <a:r>
              <a:rPr lang="en-US" sz="2800" dirty="0"/>
              <a:t>103-	114. </a:t>
            </a:r>
            <a:r>
              <a:rPr lang="en-US" sz="2800" dirty="0" err="1"/>
              <a:t>doi</a:t>
            </a:r>
            <a:r>
              <a:rPr lang="en-US" sz="2800" dirty="0"/>
              <a:t>: 10.1007/s40489-014-0040-7</a:t>
            </a:r>
          </a:p>
          <a:p>
            <a:pPr>
              <a:lnSpc>
                <a:spcPct val="120000"/>
              </a:lnSpc>
            </a:pPr>
            <a:r>
              <a:rPr lang="en-US" sz="2800" dirty="0"/>
              <a:t>Carter, E. W., Harvey, M. N., Taylor, J. L., &amp; Gotham, K. (2013). Connecting youth and young adults with autism spectrum 	disorders to community life.</a:t>
            </a:r>
            <a:r>
              <a:rPr lang="en-US" sz="2800" i="1" dirty="0"/>
              <a:t> Psychology in the Schools, 50</a:t>
            </a:r>
            <a:r>
              <a:rPr lang="en-US" sz="2800" dirty="0"/>
              <a:t>(9), 888-898. </a:t>
            </a:r>
            <a:r>
              <a:rPr lang="en-US" sz="2800" dirty="0" err="1"/>
              <a:t>doi</a:t>
            </a:r>
            <a:r>
              <a:rPr lang="en-US" sz="2800" dirty="0"/>
              <a:t>: 10.1002/pits.21716</a:t>
            </a:r>
          </a:p>
          <a:p>
            <a:pPr>
              <a:lnSpc>
                <a:spcPct val="120000"/>
              </a:lnSpc>
            </a:pPr>
            <a:r>
              <a:rPr lang="en-US" sz="2800" dirty="0"/>
              <a:t>Kramer, J., Olsen, S., </a:t>
            </a:r>
            <a:r>
              <a:rPr lang="en-US" sz="2800" dirty="0" err="1"/>
              <a:t>Mermelstein</a:t>
            </a:r>
            <a:r>
              <a:rPr lang="en-US" sz="2800" dirty="0"/>
              <a:t>, M., </a:t>
            </a:r>
            <a:r>
              <a:rPr lang="en-US" sz="2800" dirty="0" err="1"/>
              <a:t>Balcells</a:t>
            </a:r>
            <a:r>
              <a:rPr lang="en-US" sz="2800" dirty="0"/>
              <a:t>, A., &amp; Liljenquist, K. (2011). Youth with disabilities’ perspectives of the environment 	and participation: a qualitative meta-synthesis. </a:t>
            </a:r>
            <a:r>
              <a:rPr lang="en-US" sz="2800" i="1" dirty="0"/>
              <a:t>Child: care, health and development</a:t>
            </a:r>
            <a:r>
              <a:rPr lang="en-US" sz="2800" dirty="0"/>
              <a:t>, </a:t>
            </a:r>
            <a:r>
              <a:rPr lang="en-US" sz="2800" i="1" dirty="0"/>
              <a:t>38</a:t>
            </a:r>
            <a:r>
              <a:rPr lang="en-US" sz="2800" dirty="0"/>
              <a:t> (6), 763–777. 	doi:10.1111/j.1365-2214.2012.01365.x</a:t>
            </a:r>
          </a:p>
          <a:p>
            <a:pPr>
              <a:lnSpc>
                <a:spcPct val="120000"/>
              </a:lnSpc>
            </a:pPr>
            <a:r>
              <a:rPr lang="en-US" sz="2800" dirty="0"/>
              <a:t>Liptak, G.S., Kennedy, J.A., &amp; </a:t>
            </a:r>
            <a:r>
              <a:rPr lang="en-US" sz="2800" dirty="0" err="1"/>
              <a:t>Dosa</a:t>
            </a:r>
            <a:r>
              <a:rPr lang="en-US" sz="2800" dirty="0"/>
              <a:t>, N.P. (2011). Social participation in a nationally representative sample of older youth and 	young adults with autism</a:t>
            </a:r>
            <a:r>
              <a:rPr lang="en-US" sz="2800" i="1" dirty="0"/>
              <a:t>. Journal of Developmental &amp; Behavioral Pediatrics, 32</a:t>
            </a:r>
            <a:r>
              <a:rPr lang="en-US" sz="2800" dirty="0"/>
              <a:t>(4), 277.283. </a:t>
            </a:r>
            <a:r>
              <a:rPr lang="en-US" sz="2800" dirty="0" err="1"/>
              <a:t>doi</a:t>
            </a:r>
            <a:r>
              <a:rPr lang="en-US" sz="2800" dirty="0"/>
              <a:t>: 	10.1097/DBP.0b013e31820b49fc</a:t>
            </a:r>
          </a:p>
          <a:p>
            <a:pPr>
              <a:lnSpc>
                <a:spcPct val="120000"/>
              </a:lnSpc>
            </a:pPr>
            <a:r>
              <a:rPr lang="en-US" sz="2800" dirty="0"/>
              <a:t>Must, A., Phillips, S., Curtin, C., &amp; Bandini, L. (2015). Barriers to physical activity in children with autism spectrum disorders: 	Relationship to physical activity and screen time. </a:t>
            </a:r>
            <a:r>
              <a:rPr lang="en-US" sz="2800" i="1" dirty="0"/>
              <a:t>Journal of Physical Activity and Health, 12</a:t>
            </a:r>
            <a:r>
              <a:rPr lang="en-US" sz="2800" dirty="0"/>
              <a:t>, 529-534. 	</a:t>
            </a:r>
            <a:r>
              <a:rPr lang="en-US" sz="2800" u="sng" dirty="0">
                <a:hlinkClick r:id="rId2"/>
              </a:rPr>
              <a:t>http://dx.doi.org/10.1123/jpah.2013-0271</a:t>
            </a:r>
            <a:endParaRPr lang="en-US" sz="2800" dirty="0"/>
          </a:p>
          <a:p>
            <a:endParaRPr lang="en-US" dirty="0"/>
          </a:p>
        </p:txBody>
      </p:sp>
    </p:spTree>
    <p:extLst>
      <p:ext uri="{BB962C8B-B14F-4D97-AF65-F5344CB8AC3E}">
        <p14:creationId xmlns:p14="http://schemas.microsoft.com/office/powerpoint/2010/main" val="212178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1ADF4-1E9C-4CAD-9DBC-06CFC4A5220F}"/>
              </a:ext>
            </a:extLst>
          </p:cNvPr>
          <p:cNvSpPr>
            <a:spLocks noGrp="1"/>
          </p:cNvSpPr>
          <p:nvPr>
            <p:ph type="title"/>
          </p:nvPr>
        </p:nvSpPr>
        <p:spPr>
          <a:xfrm>
            <a:off x="3733800" y="6626"/>
            <a:ext cx="4038600" cy="609600"/>
          </a:xfrm>
        </p:spPr>
        <p:txBody>
          <a:bodyPr>
            <a:normAutofit fontScale="90000"/>
          </a:bodyPr>
          <a:lstStyle/>
          <a:p>
            <a:r>
              <a:rPr lang="en-US" b="1" u="sng" dirty="0"/>
              <a:t>Resources Continued…</a:t>
            </a:r>
          </a:p>
        </p:txBody>
      </p:sp>
      <p:sp>
        <p:nvSpPr>
          <p:cNvPr id="3" name="Content Placeholder 2">
            <a:extLst>
              <a:ext uri="{FF2B5EF4-FFF2-40B4-BE49-F238E27FC236}">
                <a16:creationId xmlns:a16="http://schemas.microsoft.com/office/drawing/2014/main" id="{FC32D9FA-BE78-467E-A108-6A2785AEB207}"/>
              </a:ext>
            </a:extLst>
          </p:cNvPr>
          <p:cNvSpPr>
            <a:spLocks noGrp="1"/>
          </p:cNvSpPr>
          <p:nvPr>
            <p:ph idx="1"/>
          </p:nvPr>
        </p:nvSpPr>
        <p:spPr>
          <a:xfrm>
            <a:off x="381000" y="616226"/>
            <a:ext cx="11353800" cy="4687294"/>
          </a:xfrm>
        </p:spPr>
        <p:txBody>
          <a:bodyPr>
            <a:noAutofit/>
          </a:bodyPr>
          <a:lstStyle/>
          <a:p>
            <a:pPr>
              <a:lnSpc>
                <a:spcPct val="120000"/>
              </a:lnSpc>
            </a:pPr>
            <a:r>
              <a:rPr lang="en-US" sz="1500" dirty="0"/>
              <a:t>Myers, E., Davis, B. E., </a:t>
            </a:r>
            <a:r>
              <a:rPr lang="en-US" sz="1500" dirty="0" err="1"/>
              <a:t>Stobbe</a:t>
            </a:r>
            <a:r>
              <a:rPr lang="en-US" sz="1500" dirty="0"/>
              <a:t>, G., &amp; Bjornson, K. (2015). Community and social participation among individuals with autism 	</a:t>
            </a:r>
            <a:r>
              <a:rPr lang="en-US" sz="1400" dirty="0"/>
              <a:t>spectrum disorder transitioning to adulthood.</a:t>
            </a:r>
            <a:r>
              <a:rPr lang="en-US" sz="1400" i="1" dirty="0"/>
              <a:t> Journal of Autism and Developmental Disorders, 45</a:t>
            </a:r>
            <a:r>
              <a:rPr lang="en-US" sz="1400" dirty="0"/>
              <a:t>(8), 2373-2381. </a:t>
            </a:r>
            <a:r>
              <a:rPr lang="en-US" sz="1400" dirty="0" err="1"/>
              <a:t>doi</a:t>
            </a:r>
            <a:r>
              <a:rPr lang="en-US" sz="1400" dirty="0"/>
              <a:t>: 	10/1077/s10803-015-2403-z</a:t>
            </a:r>
          </a:p>
          <a:p>
            <a:pPr>
              <a:lnSpc>
                <a:spcPct val="120000"/>
              </a:lnSpc>
            </a:pPr>
            <a:r>
              <a:rPr lang="en-US" sz="1400" dirty="0" err="1"/>
              <a:t>Obrusnikova</a:t>
            </a:r>
            <a:r>
              <a:rPr lang="en-US" sz="1400" dirty="0"/>
              <a:t>, I., &amp; </a:t>
            </a:r>
            <a:r>
              <a:rPr lang="en-US" sz="1400" dirty="0" err="1"/>
              <a:t>Miccinello</a:t>
            </a:r>
            <a:r>
              <a:rPr lang="en-US" sz="1400" dirty="0"/>
              <a:t>, D. (2012). Parent perceptions of factors influencing after-school physical activity of children with autism 	spectrum disorders. </a:t>
            </a:r>
            <a:r>
              <a:rPr lang="en-US" sz="1400" i="1" dirty="0"/>
              <a:t>Adapted Physical Activity Quarterly, 29</a:t>
            </a:r>
            <a:r>
              <a:rPr lang="en-US" sz="1400" dirty="0"/>
              <a:t> (1), 63-80. https://doi.org/10.1123/apaq.29.1.63</a:t>
            </a:r>
          </a:p>
          <a:p>
            <a:pPr>
              <a:lnSpc>
                <a:spcPct val="120000"/>
              </a:lnSpc>
            </a:pPr>
            <a:r>
              <a:rPr lang="en-US" sz="1400" dirty="0" err="1"/>
              <a:t>Orsmond</a:t>
            </a:r>
            <a:r>
              <a:rPr lang="en-US" sz="1400" dirty="0"/>
              <a:t>, G. I., Shattuck, P. T., Cooper, B. P., </a:t>
            </a:r>
            <a:r>
              <a:rPr lang="en-US" sz="1400" dirty="0" err="1"/>
              <a:t>Sterzing</a:t>
            </a:r>
            <a:r>
              <a:rPr lang="en-US" sz="1400" dirty="0"/>
              <a:t>, P. R., &amp; Anderson, K. A. (2013). Social participation among young adults with an 	autism spectrum disorder.</a:t>
            </a:r>
            <a:r>
              <a:rPr lang="en-US" sz="1400" i="1" dirty="0"/>
              <a:t> Journal of Autism and Developmental Disorders, 43</a:t>
            </a:r>
            <a:r>
              <a:rPr lang="en-US" sz="1400" dirty="0"/>
              <a:t>(11), 2710-2719. </a:t>
            </a:r>
            <a:r>
              <a:rPr lang="en-US" sz="1400" dirty="0" err="1"/>
              <a:t>doi</a:t>
            </a:r>
            <a:r>
              <a:rPr lang="en-US" sz="1400" dirty="0"/>
              <a:t>: 10/1007/s10803-013-1833-8</a:t>
            </a:r>
          </a:p>
          <a:p>
            <a:pPr>
              <a:lnSpc>
                <a:spcPct val="120000"/>
              </a:lnSpc>
            </a:pPr>
            <a:r>
              <a:rPr lang="en-US" sz="1400" dirty="0"/>
              <a:t>Potvin, M., </a:t>
            </a:r>
            <a:r>
              <a:rPr lang="en-US" sz="1400" dirty="0" err="1"/>
              <a:t>Prelock</a:t>
            </a:r>
            <a:r>
              <a:rPr lang="en-US" sz="1400" dirty="0"/>
              <a:t>, P., &amp; Snider, L. (2008). Collaborating to support meaningful participation in recreational activities of children with autism 	spectrum disorder. </a:t>
            </a:r>
            <a:r>
              <a:rPr lang="en-US" sz="1400" i="1" dirty="0"/>
              <a:t>Topics in Language Disorders, 28(4), </a:t>
            </a:r>
            <a:r>
              <a:rPr lang="en-US" sz="1400" dirty="0"/>
              <a:t>365-374.</a:t>
            </a:r>
            <a:r>
              <a:rPr lang="en-US" sz="1400" i="1" dirty="0"/>
              <a:t> </a:t>
            </a:r>
            <a:r>
              <a:rPr lang="en-US" sz="1400" dirty="0" err="1"/>
              <a:t>doi</a:t>
            </a:r>
            <a:r>
              <a:rPr lang="en-US" sz="1400" dirty="0"/>
              <a:t>: 10.1097/01.TLD.0000341129.01158.bb</a:t>
            </a:r>
          </a:p>
          <a:p>
            <a:pPr>
              <a:lnSpc>
                <a:spcPct val="120000"/>
              </a:lnSpc>
            </a:pPr>
            <a:r>
              <a:rPr lang="en-US" sz="1400" dirty="0"/>
              <a:t>Roux, A. M., Shattuck, P. T., </a:t>
            </a:r>
            <a:r>
              <a:rPr lang="en-US" sz="1400" dirty="0" err="1"/>
              <a:t>Rast</a:t>
            </a:r>
            <a:r>
              <a:rPr lang="en-US" sz="1400" dirty="0"/>
              <a:t>, J. E., </a:t>
            </a:r>
            <a:r>
              <a:rPr lang="en-US" sz="1400" dirty="0" err="1"/>
              <a:t>Rava</a:t>
            </a:r>
            <a:r>
              <a:rPr lang="en-US" sz="1400" dirty="0"/>
              <a:t>, J. A., &amp; Anderson, K. A. (2015). National autism indicators report: Transition into young 	adulthood. Retrieved from http://drexel.edu/autismoutcomes/publications-and-reports/nat-autism-indicators-report/</a:t>
            </a:r>
          </a:p>
          <a:p>
            <a:pPr>
              <a:lnSpc>
                <a:spcPct val="120000"/>
              </a:lnSpc>
            </a:pPr>
            <a:r>
              <a:rPr lang="en-US" sz="1400" dirty="0"/>
              <a:t>Shattuck, P. T., </a:t>
            </a:r>
            <a:r>
              <a:rPr lang="en-US" sz="1400" dirty="0" err="1"/>
              <a:t>Orsmond</a:t>
            </a:r>
            <a:r>
              <a:rPr lang="en-US" sz="1400" dirty="0"/>
              <a:t>, G. I., Wagner, M., &amp; Cooper, B. P. (2011). Participation in social activities among adolescents with an autism 	spectrum disorder.</a:t>
            </a:r>
            <a:r>
              <a:rPr lang="en-US" sz="1400" i="1" dirty="0"/>
              <a:t> </a:t>
            </a:r>
            <a:r>
              <a:rPr lang="en-US" sz="1400" i="1" dirty="0" err="1"/>
              <a:t>PloS</a:t>
            </a:r>
            <a:r>
              <a:rPr lang="en-US" sz="1400" i="1" dirty="0"/>
              <a:t> One, 6</a:t>
            </a:r>
            <a:r>
              <a:rPr lang="en-US" sz="1400" dirty="0"/>
              <a:t>(11), e27176. </a:t>
            </a:r>
            <a:r>
              <a:rPr lang="en-US" sz="1400" dirty="0" err="1"/>
              <a:t>doi</a:t>
            </a:r>
            <a:r>
              <a:rPr lang="en-US" sz="1400" dirty="0"/>
              <a:t>: 10.1371/journal.pone.0027176</a:t>
            </a:r>
            <a:r>
              <a:rPr lang="en-US" sz="1400" b="1" dirty="0"/>
              <a:t>7</a:t>
            </a:r>
            <a:endParaRPr lang="en-US" sz="1400" dirty="0"/>
          </a:p>
        </p:txBody>
      </p:sp>
    </p:spTree>
    <p:extLst>
      <p:ext uri="{BB962C8B-B14F-4D97-AF65-F5344CB8AC3E}">
        <p14:creationId xmlns:p14="http://schemas.microsoft.com/office/powerpoint/2010/main" val="2299072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D02849-D241-409D-B0AC-8927B5D4C61D}"/>
              </a:ext>
            </a:extLst>
          </p:cNvPr>
          <p:cNvSpPr>
            <a:spLocks noGrp="1"/>
          </p:cNvSpPr>
          <p:nvPr>
            <p:ph type="title"/>
          </p:nvPr>
        </p:nvSpPr>
        <p:spPr>
          <a:xfrm>
            <a:off x="3352800" y="304800"/>
            <a:ext cx="7315200" cy="1828800"/>
          </a:xfrm>
        </p:spPr>
        <p:txBody>
          <a:bodyPr>
            <a:normAutofit/>
          </a:bodyPr>
          <a:lstStyle/>
          <a:p>
            <a:r>
              <a:rPr lang="en-US" sz="5400" b="1" dirty="0"/>
              <a:t>Any Questions??</a:t>
            </a:r>
          </a:p>
        </p:txBody>
      </p:sp>
      <p:pic>
        <p:nvPicPr>
          <p:cNvPr id="9" name="Picture 8" descr="A picture containing box, indoor&#10;&#10;Description generated with high confidence">
            <a:extLst>
              <a:ext uri="{FF2B5EF4-FFF2-40B4-BE49-F238E27FC236}">
                <a16:creationId xmlns:a16="http://schemas.microsoft.com/office/drawing/2014/main" id="{55885C13-E9D6-4D3E-8C1C-47F1FD5FFD6E}"/>
              </a:ext>
            </a:extLst>
          </p:cNvPr>
          <p:cNvPicPr>
            <a:picLocks noChangeAspect="1"/>
          </p:cNvPicPr>
          <p:nvPr/>
        </p:nvPicPr>
        <p:blipFill>
          <a:blip r:embed="rId2"/>
          <a:stretch>
            <a:fillRect/>
          </a:stretch>
        </p:blipFill>
        <p:spPr>
          <a:xfrm>
            <a:off x="3657600" y="2514600"/>
            <a:ext cx="4318000" cy="3429000"/>
          </a:xfrm>
          <a:prstGeom prst="rect">
            <a:avLst/>
          </a:prstGeom>
        </p:spPr>
      </p:pic>
    </p:spTree>
    <p:extLst>
      <p:ext uri="{BB962C8B-B14F-4D97-AF65-F5344CB8AC3E}">
        <p14:creationId xmlns:p14="http://schemas.microsoft.com/office/powerpoint/2010/main" val="3451347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hildren Friends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yard kids education presentation, album (widescreen).potx" id="{B61009BD-7448-452D-9EB3-A92629EDAAF7}" vid="{D5A61431-CA5A-45CA-9A81-30AAFC8F1B2C}"/>
    </a:ext>
  </a:extLst>
</a:theme>
</file>

<file path=ppt/theme/theme2.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A15C6C-6BB6-4DB6-B7D6-7F14EAB2CC5C}">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0262f94-9f35-4ac3-9a90-690165a166b7"/>
    <ds:schemaRef ds:uri="http://schemas.microsoft.com/office/2006/documentManagement/types"/>
    <ds:schemaRef ds:uri="a4f35948-e619-41b3-aa29-22878b09cfd2"/>
    <ds:schemaRef ds:uri="http://www.w3.org/XML/1998/namespace"/>
    <ds:schemaRef ds:uri="http://purl.org/dc/dcmitype/"/>
  </ds:schemaRefs>
</ds:datastoreItem>
</file>

<file path=customXml/itemProps2.xml><?xml version="1.0" encoding="utf-8"?>
<ds:datastoreItem xmlns:ds="http://schemas.openxmlformats.org/officeDocument/2006/customXml" ds:itemID="{9EDF6667-B669-49A4-BBE6-2132BA71C0C7}">
  <ds:schemaRefs>
    <ds:schemaRef ds:uri="http://schemas.microsoft.com/sharepoint/v3/contenttype/forms"/>
  </ds:schemaRefs>
</ds:datastoreItem>
</file>

<file path=customXml/itemProps3.xml><?xml version="1.0" encoding="utf-8"?>
<ds:datastoreItem xmlns:ds="http://schemas.openxmlformats.org/officeDocument/2006/customXml" ds:itemID="{4A369AEE-D726-45B1-ACA9-0D6048C36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Schoolyard kids education presentation, album (widescreen)</Template>
  <TotalTime>1676</TotalTime>
  <Words>2501</Words>
  <Application>Microsoft Office PowerPoint</Application>
  <PresentationFormat>Widescreen</PresentationFormat>
  <Paragraphs>176</Paragraphs>
  <Slides>26</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SimSun</vt:lpstr>
      <vt:lpstr>Arial</vt:lpstr>
      <vt:lpstr>Times New Roman</vt:lpstr>
      <vt:lpstr>Children Friends 16x9</vt:lpstr>
      <vt:lpstr>Autism and Community Participation</vt:lpstr>
      <vt:lpstr>What is Community Participation? </vt:lpstr>
      <vt:lpstr>Recreation and Leisure</vt:lpstr>
      <vt:lpstr>Why is this important? </vt:lpstr>
      <vt:lpstr>What does Autism have to do with it?!? </vt:lpstr>
      <vt:lpstr>What does this mean for me?</vt:lpstr>
      <vt:lpstr>Barriers to Community Participation</vt:lpstr>
      <vt:lpstr>Although all youth face some types of barriers to participation in recreation and leisure activities within their community, individuals with autism have to deal with more barriers that are harder to handle</vt:lpstr>
      <vt:lpstr>There are 3 types of barriers that make participating more challenging.</vt:lpstr>
      <vt:lpstr>Child-Level Barriers</vt:lpstr>
      <vt:lpstr>Family and Peer-Level Barriers</vt:lpstr>
      <vt:lpstr>Environmental-Level Barriers</vt:lpstr>
      <vt:lpstr>You might be thinking, “OK, now what? Can I do something about it?”</vt:lpstr>
      <vt:lpstr>Overcoming Barriers</vt:lpstr>
      <vt:lpstr>How To Overcome:   Child-Level Barriers (my personal challenges)</vt:lpstr>
      <vt:lpstr>How To Overcome:   Family &amp; Peer-Level Barriers (challenges     that my family &amp; friends have)</vt:lpstr>
      <vt:lpstr>How To Overcome:   Environmental-Level Barriers (challenges     presented to me by my environment)</vt:lpstr>
      <vt:lpstr>You spoke, I listened!</vt:lpstr>
      <vt:lpstr>In Your Own Words…Biggest Barriers</vt:lpstr>
      <vt:lpstr>In Your Own Words…What Will Help?</vt:lpstr>
      <vt:lpstr>Remember: More physical activity &amp; interacting with others in the community  =  a better, healthier, happier YOU! </vt:lpstr>
      <vt:lpstr>Recreation and Leisure Activities of Interest In Your Community!!</vt:lpstr>
      <vt:lpstr>Let’s look at more information on programs and resources in your community</vt:lpstr>
      <vt:lpstr>Resources</vt:lpstr>
      <vt:lpstr>Resources Continued…</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Autism and Community Participation</dc:title>
  <dc:creator>Meghan Dworschak</dc:creator>
  <cp:keywords/>
  <cp:lastModifiedBy>Meghan Dworschak</cp:lastModifiedBy>
  <cp:revision>59</cp:revision>
  <dcterms:created xsi:type="dcterms:W3CDTF">2018-08-18T18:02:58Z</dcterms:created>
  <dcterms:modified xsi:type="dcterms:W3CDTF">2018-09-03T17:22:22Z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0x010100AA3F7D94069FF64A86F7DFF56D60E3BE</vt:lpwstr>
  </property>
</Properties>
</file>